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65" r:id="rId2"/>
    <p:sldId id="331" r:id="rId3"/>
    <p:sldId id="333" r:id="rId4"/>
    <p:sldId id="334" r:id="rId5"/>
    <p:sldId id="335" r:id="rId6"/>
    <p:sldId id="336" r:id="rId7"/>
    <p:sldId id="330" r:id="rId8"/>
    <p:sldId id="289" r:id="rId9"/>
    <p:sldId id="280" r:id="rId10"/>
    <p:sldId id="281" r:id="rId11"/>
    <p:sldId id="282" r:id="rId12"/>
    <p:sldId id="283" r:id="rId13"/>
    <p:sldId id="284" r:id="rId14"/>
    <p:sldId id="285" r:id="rId15"/>
    <p:sldId id="286" r:id="rId16"/>
    <p:sldId id="287" r:id="rId17"/>
    <p:sldId id="292" r:id="rId18"/>
    <p:sldId id="293" r:id="rId19"/>
    <p:sldId id="294" r:id="rId20"/>
    <p:sldId id="295" r:id="rId21"/>
    <p:sldId id="291" r:id="rId22"/>
    <p:sldId id="257" r:id="rId23"/>
    <p:sldId id="258" r:id="rId24"/>
    <p:sldId id="259" r:id="rId25"/>
    <p:sldId id="260" r:id="rId26"/>
    <p:sldId id="261" r:id="rId27"/>
    <p:sldId id="262" r:id="rId28"/>
    <p:sldId id="263" r:id="rId29"/>
    <p:sldId id="264" r:id="rId30"/>
    <p:sldId id="273" r:id="rId31"/>
    <p:sldId id="274" r:id="rId32"/>
    <p:sldId id="275" r:id="rId33"/>
    <p:sldId id="276" r:id="rId34"/>
    <p:sldId id="277" r:id="rId35"/>
    <p:sldId id="278" r:id="rId36"/>
    <p:sldId id="279"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38" r:id="rId61"/>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6" autoAdjust="0"/>
    <p:restoredTop sz="88355" autoAdjust="0"/>
  </p:normalViewPr>
  <p:slideViewPr>
    <p:cSldViewPr>
      <p:cViewPr varScale="1">
        <p:scale>
          <a:sx n="81" d="100"/>
          <a:sy n="81" d="100"/>
        </p:scale>
        <p:origin x="960"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10" d="100"/>
          <a:sy n="110" d="100"/>
        </p:scale>
        <p:origin x="-612"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B3DB3E2-82CA-4988-B837-B58EAE392907}" type="datetimeFigureOut">
              <a:rPr lang="en-US" smtClean="0"/>
              <a:t>5/18/20</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11EF596-21F5-4B02-91ED-5BB079E85DE8}" type="slidenum">
              <a:rPr lang="en-US" smtClean="0"/>
              <a:t>‹#›</a:t>
            </a:fld>
            <a:endParaRPr lang="en-US"/>
          </a:p>
        </p:txBody>
      </p:sp>
    </p:spTree>
    <p:extLst>
      <p:ext uri="{BB962C8B-B14F-4D97-AF65-F5344CB8AC3E}">
        <p14:creationId xmlns:p14="http://schemas.microsoft.com/office/powerpoint/2010/main" val="1692652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2240C418-D4BB-4DF5-8381-D977C1ED9E5F}" type="datetimeFigureOut">
              <a:rPr lang="en-US" smtClean="0"/>
              <a:t>5/18/20</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07664474-F66A-4F0E-BD7E-4B5C48B00427}" type="slidenum">
              <a:rPr lang="en-US" smtClean="0"/>
              <a:t>‹#›</a:t>
            </a:fld>
            <a:endParaRPr lang="en-US"/>
          </a:p>
        </p:txBody>
      </p:sp>
    </p:spTree>
    <p:extLst>
      <p:ext uri="{BB962C8B-B14F-4D97-AF65-F5344CB8AC3E}">
        <p14:creationId xmlns:p14="http://schemas.microsoft.com/office/powerpoint/2010/main" val="2771978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www.britannica.com/biography/Barack-Obama"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 Id="rId3" Type="http://schemas.openxmlformats.org/officeDocument/2006/relationships/hyperlink" Target="https://thehill.com/people/debra-haaland"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familiar with names like Pocahontas or Sacajawea</a:t>
            </a:r>
            <a:r>
              <a:rPr lang="en-US" baseline="0" dirty="0"/>
              <a:t> and with stereotypical, often demeaning, images of Native Americans, but we want to tell you about outstanding women who have “moved mountains” or changed the lives of their people and all of us.</a:t>
            </a:r>
          </a:p>
          <a:p>
            <a:r>
              <a:rPr lang="en-US" baseline="0" dirty="0"/>
              <a:t>We will introduce you to women </a:t>
            </a:r>
            <a:r>
              <a:rPr lang="en-US" baseline="0"/>
              <a:t>in an </a:t>
            </a:r>
            <a:r>
              <a:rPr lang="en-US" baseline="0" dirty="0"/>
              <a:t>array of careers and professions in the fields of education, the arts, science, leadership and government, activism and religion.  </a:t>
            </a:r>
            <a:endParaRPr lang="en-US" dirty="0"/>
          </a:p>
        </p:txBody>
      </p:sp>
      <p:sp>
        <p:nvSpPr>
          <p:cNvPr id="4" name="Slide Number Placeholder 3"/>
          <p:cNvSpPr>
            <a:spLocks noGrp="1"/>
          </p:cNvSpPr>
          <p:nvPr>
            <p:ph type="sldNum" sz="quarter" idx="10"/>
          </p:nvPr>
        </p:nvSpPr>
        <p:spPr/>
        <p:txBody>
          <a:bodyPr/>
          <a:lstStyle/>
          <a:p>
            <a:fld id="{07664474-F66A-4F0E-BD7E-4B5C48B00427}" type="slidenum">
              <a:rPr lang="en-US" smtClean="0"/>
              <a:t>1</a:t>
            </a:fld>
            <a:endParaRPr lang="en-US"/>
          </a:p>
        </p:txBody>
      </p:sp>
    </p:spTree>
    <p:extLst>
      <p:ext uri="{BB962C8B-B14F-4D97-AF65-F5344CB8AC3E}">
        <p14:creationId xmlns:p14="http://schemas.microsoft.com/office/powerpoint/2010/main" val="3875057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Lucy</a:t>
            </a:r>
            <a:r>
              <a:rPr lang="en-US" baseline="0" dirty="0"/>
              <a:t> Friedlander Covington, born on the Colville Indian Reservation in Washington State, </a:t>
            </a:r>
            <a:r>
              <a:rPr lang="en-US" dirty="0"/>
              <a:t>was descended from five of those bands as well as from a German Jewish merchant. Mary Moses,</a:t>
            </a:r>
            <a:r>
              <a:rPr lang="en-US" baseline="0" dirty="0"/>
              <a:t> wife of Chief Moses and Lucy’s great grandmother, became her caretaker and teacher, giving Lucy a foundation in her heritage and history, and importantly, the reason why the land and traditions were so important for their people.</a:t>
            </a:r>
            <a:endParaRPr lang="en-US" dirty="0"/>
          </a:p>
          <a:p>
            <a:r>
              <a:rPr lang="en-US" dirty="0"/>
              <a:t>After graduating</a:t>
            </a:r>
            <a:r>
              <a:rPr lang="en-US" baseline="0" dirty="0"/>
              <a:t> from</a:t>
            </a:r>
            <a:r>
              <a:rPr lang="en-US" dirty="0"/>
              <a:t> the Haskell Institute in Kansas, Lucy returned to Washington and in 1933, during the Great Depression, went to work as a cook in a Civilian Conservation Corps Indian Division forestry camp on the Colville Reservation. There she met her</a:t>
            </a:r>
            <a:r>
              <a:rPr lang="en-US" baseline="0" dirty="0"/>
              <a:t> husband John Covington and they married in 1936.  </a:t>
            </a:r>
          </a:p>
          <a:p>
            <a:r>
              <a:rPr lang="en-US" baseline="0" dirty="0"/>
              <a:t>George Friedlander, Lucy’s brother, realized the need to fight the termination bill introduced in Congress in 1953 but because of ill health he had to step down from his role in the Tribal Council. </a:t>
            </a:r>
            <a:r>
              <a:rPr lang="en-US" sz="1200" kern="1200" dirty="0">
                <a:solidFill>
                  <a:schemeClr val="tx1"/>
                </a:solidFill>
                <a:effectLst/>
                <a:latin typeface="+mn-lt"/>
                <a:ea typeface="+mn-ea"/>
                <a:cs typeface="+mn-cs"/>
              </a:rPr>
              <a:t>Lucy ran for George's council seat for the </a:t>
            </a:r>
            <a:r>
              <a:rPr lang="en-US" sz="1200" kern="1200" dirty="0" err="1">
                <a:solidFill>
                  <a:schemeClr val="tx1"/>
                </a:solidFill>
                <a:effectLst/>
                <a:latin typeface="+mn-lt"/>
                <a:ea typeface="+mn-ea"/>
                <a:cs typeface="+mn-cs"/>
              </a:rPr>
              <a:t>Nespelem</a:t>
            </a:r>
            <a:r>
              <a:rPr lang="en-US" sz="1200" kern="1200" dirty="0">
                <a:solidFill>
                  <a:schemeClr val="tx1"/>
                </a:solidFill>
                <a:effectLst/>
                <a:latin typeface="+mn-lt"/>
                <a:ea typeface="+mn-ea"/>
                <a:cs typeface="+mn-cs"/>
              </a:rPr>
              <a:t> district and was elected in 1954, a victory that initiated one of the most significant chapters of her life and of Colville tribal history. </a:t>
            </a:r>
            <a:endParaRPr lang="en-US" baseline="0" dirty="0"/>
          </a:p>
        </p:txBody>
      </p:sp>
      <p:sp>
        <p:nvSpPr>
          <p:cNvPr id="4" name="Slide Number Placeholder 3"/>
          <p:cNvSpPr>
            <a:spLocks noGrp="1"/>
          </p:cNvSpPr>
          <p:nvPr>
            <p:ph type="sldNum" sz="quarter" idx="10"/>
          </p:nvPr>
        </p:nvSpPr>
        <p:spPr/>
        <p:txBody>
          <a:bodyPr/>
          <a:lstStyle/>
          <a:p>
            <a:fld id="{07664474-F66A-4F0E-BD7E-4B5C48B00427}" type="slidenum">
              <a:rPr lang="en-US" smtClean="0"/>
              <a:t>15</a:t>
            </a:fld>
            <a:endParaRPr lang="en-US"/>
          </a:p>
        </p:txBody>
      </p:sp>
    </p:spTree>
    <p:extLst>
      <p:ext uri="{BB962C8B-B14F-4D97-AF65-F5344CB8AC3E}">
        <p14:creationId xmlns:p14="http://schemas.microsoft.com/office/powerpoint/2010/main" val="1490991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Lucy Covington persisted in her fight, traveling repeatedly to Washington, D.C.  Lobbying Congressional leaders why the Termination policy was an injustice to Native Americans. She took her protégé Mel Tonasket with her to learn how to continue the struggle after she would no longer be there. Her efforts attracted broader and broader support from the Native American communities though she initially had to persuade her fellow Tribal Council Members it was in their best interests. Her fight brought protection for the rights and heritage of all Native Americans. In 1970 President Richard Nixon ended Termination.</a:t>
            </a:r>
          </a:p>
          <a:p>
            <a:r>
              <a:rPr lang="en-US" sz="1200" b="0" i="0" u="none" strike="noStrike" kern="1200" baseline="0" dirty="0">
                <a:solidFill>
                  <a:schemeClr val="tx1"/>
                </a:solidFill>
                <a:latin typeface="+mn-lt"/>
                <a:ea typeface="+mn-ea"/>
                <a:cs typeface="+mn-cs"/>
              </a:rPr>
              <a:t>She is honored and respected by the Jewish community for seeing the land as sacred and holy. A member of the Jewish American Society for Historic Preservation spoke at the unveiling of a historic marker where Eastern Washington University had returned land to the Colville Tribe to be restored to its natural state. </a:t>
            </a:r>
          </a:p>
          <a:p>
            <a:r>
              <a:rPr lang="en-US" sz="1200" b="0" i="0" kern="1200" dirty="0">
                <a:solidFill>
                  <a:schemeClr val="tx1"/>
                </a:solidFill>
                <a:effectLst/>
                <a:latin typeface="+mn-lt"/>
                <a:ea typeface="+mn-ea"/>
                <a:cs typeface="+mn-cs"/>
              </a:rPr>
              <a:t>Through an ongoing partnership with the Colville Confederated Tribes, Eastern Washington University continues to honor the legacy of Lucy Covington. Within the Lucy Covington Initiative, four emphasis areas have been identified: supporting future leaders; creating a confluence of culture and causes; development of a Lucy Covington archives; and finally a Lucy Covington Center.</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07664474-F66A-4F0E-BD7E-4B5C48B00427}" type="slidenum">
              <a:rPr lang="en-US" smtClean="0"/>
              <a:t>16</a:t>
            </a:fld>
            <a:endParaRPr lang="en-US"/>
          </a:p>
        </p:txBody>
      </p:sp>
    </p:spTree>
    <p:extLst>
      <p:ext uri="{BB962C8B-B14F-4D97-AF65-F5344CB8AC3E}">
        <p14:creationId xmlns:p14="http://schemas.microsoft.com/office/powerpoint/2010/main" val="807530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Elizabeth </a:t>
            </a:r>
            <a:r>
              <a:rPr lang="en-US" sz="1200" kern="1200" dirty="0" err="1">
                <a:solidFill>
                  <a:schemeClr val="tx1"/>
                </a:solidFill>
                <a:effectLst/>
                <a:latin typeface="+mn-lt"/>
                <a:ea typeface="+mn-ea"/>
                <a:cs typeface="+mn-cs"/>
              </a:rPr>
              <a:t>Peratrovich</a:t>
            </a:r>
            <a:r>
              <a:rPr lang="en-US" sz="1200" kern="1200" baseline="0" dirty="0">
                <a:solidFill>
                  <a:schemeClr val="tx1"/>
                </a:solidFill>
                <a:effectLst/>
                <a:latin typeface="+mn-lt"/>
                <a:ea typeface="+mn-ea"/>
                <a:cs typeface="+mn-cs"/>
              </a:rPr>
              <a:t>  was born before Alaska </a:t>
            </a:r>
            <a:r>
              <a:rPr lang="en-US" sz="1200" kern="1200" baseline="0" dirty="0" err="1">
                <a:solidFill>
                  <a:schemeClr val="tx1"/>
                </a:solidFill>
                <a:effectLst/>
                <a:latin typeface="+mn-lt"/>
                <a:ea typeface="+mn-ea"/>
                <a:cs typeface="+mn-cs"/>
              </a:rPr>
              <a:t>bacame</a:t>
            </a:r>
            <a:r>
              <a:rPr lang="en-US" sz="1200" kern="1200" baseline="0" dirty="0">
                <a:solidFill>
                  <a:schemeClr val="tx1"/>
                </a:solidFill>
                <a:effectLst/>
                <a:latin typeface="+mn-lt"/>
                <a:ea typeface="+mn-ea"/>
                <a:cs typeface="+mn-cs"/>
              </a:rPr>
              <a:t> a state and was left in the care of the Salvation Army and then adopted by </a:t>
            </a:r>
            <a:r>
              <a:rPr lang="en-US" sz="1200" kern="1200" dirty="0">
                <a:solidFill>
                  <a:schemeClr val="tx1"/>
                </a:solidFill>
                <a:effectLst/>
                <a:latin typeface="+mn-lt"/>
                <a:ea typeface="+mn-ea"/>
                <a:cs typeface="+mn-cs"/>
              </a:rPr>
              <a:t>Andrew Wanamaker, a Presbyterian minister, and his wife, Jean. Wanamaker was a charter member of the Alaska Native Brotherhood, a nonprofit organization formed to address racism.</a:t>
            </a:r>
          </a:p>
          <a:p>
            <a:r>
              <a:rPr lang="en-US" sz="1200" kern="1200" baseline="0" dirty="0">
                <a:solidFill>
                  <a:schemeClr val="tx1"/>
                </a:solidFill>
                <a:effectLst/>
                <a:latin typeface="+mn-lt"/>
                <a:ea typeface="+mn-ea"/>
                <a:cs typeface="+mn-cs"/>
              </a:rPr>
              <a:t>She </a:t>
            </a:r>
            <a:r>
              <a:rPr lang="en-US" sz="1200" kern="1200" dirty="0">
                <a:solidFill>
                  <a:schemeClr val="tx1"/>
                </a:solidFill>
                <a:effectLst/>
                <a:latin typeface="+mn-lt"/>
                <a:ea typeface="+mn-ea"/>
                <a:cs typeface="+mn-cs"/>
              </a:rPr>
              <a:t>grew up speaking both Tlingit and English</a:t>
            </a:r>
            <a:r>
              <a:rPr lang="en-US" sz="1200" kern="1200" baseline="0" dirty="0">
                <a:solidFill>
                  <a:schemeClr val="tx1"/>
                </a:solidFill>
                <a:effectLst/>
                <a:latin typeface="+mn-lt"/>
                <a:ea typeface="+mn-ea"/>
                <a:cs typeface="+mn-cs"/>
              </a:rPr>
              <a:t> and when her family moved to a Native village on Prince of Wales Island, she met her future husband. They both graduated from the public high school in Ketchikan, an integrated school after a successful suit by a Tlingit leader.</a:t>
            </a:r>
            <a:r>
              <a:rPr lang="en-US" sz="1200" kern="1200" dirty="0">
                <a:solidFill>
                  <a:schemeClr val="tx1"/>
                </a:solidFill>
                <a:effectLst/>
                <a:latin typeface="+mn-lt"/>
                <a:ea typeface="+mn-ea"/>
                <a:cs typeface="+mn-cs"/>
              </a:rPr>
              <a:t> </a:t>
            </a:r>
          </a:p>
          <a:p>
            <a:r>
              <a:rPr lang="en-US" sz="1200" kern="1200" baseline="0" dirty="0">
                <a:solidFill>
                  <a:schemeClr val="tx1"/>
                </a:solidFill>
                <a:effectLst/>
                <a:latin typeface="+mn-lt"/>
                <a:ea typeface="+mn-ea"/>
                <a:cs typeface="+mn-cs"/>
              </a:rPr>
              <a:t>She became </a:t>
            </a:r>
            <a:r>
              <a:rPr lang="en-US" sz="1200" kern="1200" dirty="0">
                <a:solidFill>
                  <a:schemeClr val="tx1"/>
                </a:solidFill>
                <a:effectLst/>
                <a:latin typeface="+mn-lt"/>
                <a:ea typeface="+mn-ea"/>
                <a:cs typeface="+mn-cs"/>
              </a:rPr>
              <a:t>a civil rights activist in Alaska,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was credited with advocacy that gained the passage of the 1945 Alaska territory Anti-Discrimination Act. The Act was the first anti-discrimination law in the United States, signed well before the federal Civil Rights Act was passed in 1964 and 14 years before Alaska became the 49th state.</a:t>
            </a:r>
          </a:p>
          <a:p>
            <a:r>
              <a:rPr lang="en-US" sz="1200" kern="1200" dirty="0">
                <a:solidFill>
                  <a:schemeClr val="tx1"/>
                </a:solidFill>
                <a:effectLst/>
                <a:latin typeface="+mn-lt"/>
                <a:ea typeface="+mn-ea"/>
                <a:cs typeface="+mn-cs"/>
              </a:rPr>
              <a:t>On February 6, 1988, the Alaska State Legislature established February 16 (the day of the 1945 signing of the Anti-Discrimination Act) as “Elizabeth </a:t>
            </a:r>
            <a:r>
              <a:rPr lang="en-US" sz="1200" kern="1200" dirty="0" err="1">
                <a:solidFill>
                  <a:schemeClr val="tx1"/>
                </a:solidFill>
                <a:effectLst/>
                <a:latin typeface="+mn-lt"/>
                <a:ea typeface="+mn-ea"/>
                <a:cs typeface="+mn-cs"/>
              </a:rPr>
              <a:t>Peratrovich</a:t>
            </a:r>
            <a:r>
              <a:rPr lang="en-US" sz="1200" kern="1200" dirty="0">
                <a:solidFill>
                  <a:schemeClr val="tx1"/>
                </a:solidFill>
                <a:effectLst/>
                <a:latin typeface="+mn-lt"/>
                <a:ea typeface="+mn-ea"/>
                <a:cs typeface="+mn-cs"/>
              </a:rPr>
              <a:t> Day,” to honor her contributions “for her courageous, unceasing efforts to eliminate discrimination and bring about equal rights in Alaska.” In 1992, Gallery B of the Alaska House of Representatives chamber in the Alaska State Capitol was renamed in her honor. </a:t>
            </a:r>
          </a:p>
          <a:p>
            <a:r>
              <a:rPr lang="en-US" sz="1200" kern="1200" dirty="0">
                <a:solidFill>
                  <a:schemeClr val="tx1"/>
                </a:solidFill>
                <a:effectLst/>
                <a:latin typeface="+mn-lt"/>
                <a:ea typeface="+mn-ea"/>
                <a:cs typeface="+mn-cs"/>
              </a:rPr>
              <a:t>In 2018, Elizabeth was chosen by the National Women’s History Project as one of its honorees for Women’s History Month in the United States. </a:t>
            </a:r>
            <a:endParaRPr lang="en-US" dirty="0"/>
          </a:p>
        </p:txBody>
      </p:sp>
      <p:sp>
        <p:nvSpPr>
          <p:cNvPr id="4" name="Slide Number Placeholder 3"/>
          <p:cNvSpPr>
            <a:spLocks noGrp="1"/>
          </p:cNvSpPr>
          <p:nvPr>
            <p:ph type="sldNum" sz="quarter" idx="10"/>
          </p:nvPr>
        </p:nvSpPr>
        <p:spPr/>
        <p:txBody>
          <a:bodyPr/>
          <a:lstStyle/>
          <a:p>
            <a:fld id="{07664474-F66A-4F0E-BD7E-4B5C48B00427}" type="slidenum">
              <a:rPr lang="en-US" smtClean="0"/>
              <a:t>17</a:t>
            </a:fld>
            <a:endParaRPr lang="en-US"/>
          </a:p>
        </p:txBody>
      </p:sp>
    </p:spTree>
    <p:extLst>
      <p:ext uri="{BB962C8B-B14F-4D97-AF65-F5344CB8AC3E}">
        <p14:creationId xmlns:p14="http://schemas.microsoft.com/office/powerpoint/2010/main" val="183296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Elizabeth </a:t>
            </a:r>
            <a:r>
              <a:rPr lang="en-US" dirty="0" err="1"/>
              <a:t>Peratrovich</a:t>
            </a:r>
            <a:r>
              <a:rPr lang="en-US" baseline="0" dirty="0"/>
              <a:t> is a celebrated hero in Alaska for her fight to end discrimination. She and her husband began the fight after seeing a sign, “NO NATIVES ALLOWED” on a hotel door and did not give up until </a:t>
            </a:r>
            <a:r>
              <a:rPr lang="en-US" sz="1200" kern="1200" dirty="0">
                <a:solidFill>
                  <a:schemeClr val="tx1"/>
                </a:solidFill>
                <a:effectLst/>
                <a:latin typeface="+mn-lt"/>
                <a:ea typeface="+mn-ea"/>
                <a:cs typeface="+mn-cs"/>
              </a:rPr>
              <a:t>1945 when the Anti-Discrimination Act was passed, 11-5.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the </a:t>
            </a:r>
            <a:r>
              <a:rPr lang="en-US" sz="1200" kern="1200" dirty="0">
                <a:solidFill>
                  <a:schemeClr val="tx1"/>
                </a:solidFill>
                <a:effectLst/>
                <a:latin typeface="+mn-lt"/>
                <a:ea typeface="+mn-ea"/>
                <a:cs typeface="+mn-cs"/>
              </a:rPr>
              <a:t>Senate after heated debate, the floor was open for public</a:t>
            </a:r>
            <a:r>
              <a:rPr lang="en-US" sz="1200" kern="1200" baseline="0" dirty="0">
                <a:solidFill>
                  <a:schemeClr val="tx1"/>
                </a:solidFill>
                <a:effectLst/>
                <a:latin typeface="+mn-lt"/>
                <a:ea typeface="+mn-ea"/>
                <a:cs typeface="+mn-cs"/>
              </a:rPr>
              <a:t> comments. Having heard Senator Allen Shattuck’s claim that “these people barely out of savagery” would not want to “associate with us whites with 5,000 years of recorded civilizations behind us,” Elizabeth rose from her seat in the back where she had been knitting while following the debate. “</a:t>
            </a:r>
            <a:r>
              <a:rPr lang="en-US" sz="1200" kern="1200" dirty="0">
                <a:solidFill>
                  <a:schemeClr val="tx1"/>
                </a:solidFill>
                <a:effectLst/>
                <a:latin typeface="+mn-lt"/>
                <a:ea typeface="+mn-ea"/>
                <a:cs typeface="+mn-cs"/>
              </a:rPr>
              <a:t>I would not have expected that I, who am barely out of savagery, would have to remind the gentlemen with 5,000 years of recorded civilization behind them, of our Bill of Rights.”  A newspaper reported</a:t>
            </a:r>
            <a:r>
              <a:rPr lang="en-US" sz="1200" kern="1200" baseline="0" dirty="0">
                <a:solidFill>
                  <a:schemeClr val="tx1"/>
                </a:solidFill>
                <a:effectLst/>
                <a:latin typeface="+mn-lt"/>
                <a:ea typeface="+mn-ea"/>
                <a:cs typeface="+mn-cs"/>
              </a:rPr>
              <a:t> that her testimony shamed the opposition into a “defensive whisper.” The gallery broke out into a “wild burst of applause.”</a:t>
            </a:r>
            <a:br>
              <a:rPr lang="en-US" sz="1200" kern="1200" baseline="0" dirty="0">
                <a:solidFill>
                  <a:schemeClr val="tx1"/>
                </a:solidFill>
                <a:effectLst/>
                <a:latin typeface="+mn-lt"/>
                <a:ea typeface="+mn-ea"/>
                <a:cs typeface="+mn-cs"/>
              </a:rPr>
            </a:br>
            <a:r>
              <a:rPr lang="en-US" sz="1200" kern="1200" dirty="0">
                <a:solidFill>
                  <a:schemeClr val="tx1"/>
                </a:solidFill>
                <a:effectLst/>
                <a:latin typeface="+mn-lt"/>
                <a:ea typeface="+mn-ea"/>
                <a:cs typeface="+mn-cs"/>
              </a:rPr>
              <a:t>In 2020, the United States Mint commemorated </a:t>
            </a:r>
            <a:r>
              <a:rPr lang="en-US" sz="1200" kern="1200" dirty="0" err="1">
                <a:solidFill>
                  <a:schemeClr val="tx1"/>
                </a:solidFill>
                <a:effectLst/>
                <a:latin typeface="+mn-lt"/>
                <a:ea typeface="+mn-ea"/>
                <a:cs typeface="+mn-cs"/>
              </a:rPr>
              <a:t>Peratrovich</a:t>
            </a:r>
            <a:r>
              <a:rPr lang="en-US" sz="1200" kern="1200" dirty="0">
                <a:solidFill>
                  <a:schemeClr val="tx1"/>
                </a:solidFill>
                <a:effectLst/>
                <a:latin typeface="+mn-lt"/>
                <a:ea typeface="+mn-ea"/>
                <a:cs typeface="+mn-cs"/>
              </a:rPr>
              <a:t> on a $1 coin. A bronze bust sculpted by her son Roy Jr. adorns the lobby of the State Capitol.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Book of Gutsy Women</a:t>
            </a:r>
            <a:r>
              <a:rPr lang="en-US" sz="1200" kern="1200" baseline="0" dirty="0">
                <a:solidFill>
                  <a:schemeClr val="tx1"/>
                </a:solidFill>
                <a:effectLst/>
                <a:latin typeface="+mn-lt"/>
                <a:ea typeface="+mn-ea"/>
                <a:cs typeface="+mn-cs"/>
              </a:rPr>
              <a:t>, Chelsea Clinton writes a tribute to Elizabeth and ends by pointing out that the work she began continues, most recently as 2014 when litigation was required to force Alaska to provide voting information in the tribal languages. Her son, Roy </a:t>
            </a:r>
            <a:r>
              <a:rPr lang="en-US" sz="1200" kern="1200" baseline="0" dirty="0" err="1">
                <a:solidFill>
                  <a:schemeClr val="tx1"/>
                </a:solidFill>
                <a:effectLst/>
                <a:latin typeface="+mn-lt"/>
                <a:ea typeface="+mn-ea"/>
                <a:cs typeface="+mn-cs"/>
              </a:rPr>
              <a:t>Peratrovich</a:t>
            </a:r>
            <a:r>
              <a:rPr lang="en-US" sz="1200" kern="1200" baseline="0" dirty="0">
                <a:solidFill>
                  <a:schemeClr val="tx1"/>
                </a:solidFill>
                <a:effectLst/>
                <a:latin typeface="+mn-lt"/>
                <a:ea typeface="+mn-ea"/>
                <a:cs typeface="+mn-cs"/>
              </a:rPr>
              <a:t>, Jr., has written a book for young readers with Annie </a:t>
            </a:r>
            <a:r>
              <a:rPr lang="en-US" sz="1200" kern="1200" baseline="0" dirty="0" err="1">
                <a:solidFill>
                  <a:schemeClr val="tx1"/>
                </a:solidFill>
                <a:effectLst/>
                <a:latin typeface="+mn-lt"/>
                <a:ea typeface="+mn-ea"/>
                <a:cs typeface="+mn-cs"/>
              </a:rPr>
              <a:t>Boochever</a:t>
            </a:r>
            <a:r>
              <a:rPr lang="en-US" sz="1200" kern="1200" baseline="0" dirty="0">
                <a:solidFill>
                  <a:schemeClr val="tx1"/>
                </a:solidFill>
                <a:effectLst/>
                <a:latin typeface="+mn-lt"/>
                <a:ea typeface="+mn-ea"/>
                <a:cs typeface="+mn-cs"/>
              </a:rPr>
              <a:t> titled appropriately, </a:t>
            </a:r>
            <a:r>
              <a:rPr lang="en-US" sz="1200" i="1" kern="1200" baseline="0" dirty="0">
                <a:solidFill>
                  <a:schemeClr val="tx1"/>
                </a:solidFill>
                <a:effectLst/>
                <a:latin typeface="+mn-lt"/>
                <a:ea typeface="+mn-ea"/>
                <a:cs typeface="+mn-cs"/>
              </a:rPr>
              <a:t>Fighter in Velvet Gloves:  Alaska Civil Rights Hero Elizabeth </a:t>
            </a:r>
            <a:r>
              <a:rPr lang="en-US" sz="1200" i="1" kern="1200" baseline="0" dirty="0" err="1">
                <a:solidFill>
                  <a:schemeClr val="tx1"/>
                </a:solidFill>
                <a:effectLst/>
                <a:latin typeface="+mn-lt"/>
                <a:ea typeface="+mn-ea"/>
                <a:cs typeface="+mn-cs"/>
              </a:rPr>
              <a:t>Peratrovich</a:t>
            </a:r>
            <a:r>
              <a:rPr lang="en-US" sz="1200" i="1" kern="1200" baseline="0" dirty="0">
                <a:solidFill>
                  <a:schemeClr val="tx1"/>
                </a:solidFill>
                <a:effectLst/>
                <a:latin typeface="+mn-lt"/>
                <a:ea typeface="+mn-ea"/>
                <a:cs typeface="+mn-cs"/>
              </a:rPr>
              <a:t>. </a:t>
            </a:r>
            <a:r>
              <a:rPr lang="en-US" sz="1200" i="0" kern="1200" baseline="0" dirty="0">
                <a:solidFill>
                  <a:schemeClr val="tx1"/>
                </a:solidFill>
                <a:effectLst/>
                <a:latin typeface="+mn-lt"/>
                <a:ea typeface="+mn-ea"/>
                <a:cs typeface="+mn-cs"/>
              </a:rPr>
              <a:t>Chelsea ends by saying:  “I can’t wait to read it with our kids when they’re a little older.</a:t>
            </a:r>
            <a:endParaRPr lang="en-US"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664474-F66A-4F0E-BD7E-4B5C48B00427}" type="slidenum">
              <a:rPr lang="en-US" smtClean="0"/>
              <a:t>18</a:t>
            </a:fld>
            <a:endParaRPr lang="en-US"/>
          </a:p>
        </p:txBody>
      </p:sp>
    </p:spTree>
    <p:extLst>
      <p:ext uri="{BB962C8B-B14F-4D97-AF65-F5344CB8AC3E}">
        <p14:creationId xmlns:p14="http://schemas.microsoft.com/office/powerpoint/2010/main" val="133975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Born one of nine children on the Blackfeet Reservation on Nov. 5, 1945, Elouise Pepion was the great, great granddaughter of the revered Mountain Chief, the hereditary chief of the Blackfeet who refused to compromise with the U.S. government. “I like to think a little bit of him trickled down to me,” </a:t>
            </a:r>
            <a:r>
              <a:rPr lang="en-US" sz="1200" b="0" i="0" kern="1200" dirty="0" err="1">
                <a:solidFill>
                  <a:schemeClr val="tx1"/>
                </a:solidFill>
                <a:effectLst/>
                <a:latin typeface="+mn-lt"/>
                <a:ea typeface="+mn-ea"/>
                <a:cs typeface="+mn-cs"/>
              </a:rPr>
              <a:t>Cobell</a:t>
            </a:r>
            <a:r>
              <a:rPr lang="en-US" sz="1200" b="0" i="0" kern="1200" dirty="0">
                <a:solidFill>
                  <a:schemeClr val="tx1"/>
                </a:solidFill>
                <a:effectLst/>
                <a:latin typeface="+mn-lt"/>
                <a:ea typeface="+mn-ea"/>
                <a:cs typeface="+mn-cs"/>
              </a:rPr>
              <a:t> said. She knew</a:t>
            </a:r>
            <a:r>
              <a:rPr lang="en-US" sz="1200" b="0" i="0" kern="1200" baseline="0" dirty="0">
                <a:solidFill>
                  <a:schemeClr val="tx1"/>
                </a:solidFill>
                <a:effectLst/>
                <a:latin typeface="+mn-lt"/>
                <a:ea typeface="+mn-ea"/>
                <a:cs typeface="+mn-cs"/>
              </a:rPr>
              <a:t> the desperate situation of her people who suffered through harsh winters and were not allowed to hunt or carry arms on the reservation by Indian agents who wanted to control them.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Cobell</a:t>
            </a:r>
            <a:r>
              <a:rPr lang="en-US" sz="1200" kern="1200" dirty="0">
                <a:solidFill>
                  <a:schemeClr val="tx1"/>
                </a:solidFill>
                <a:effectLst/>
                <a:latin typeface="+mn-lt"/>
                <a:ea typeface="+mn-ea"/>
                <a:cs typeface="+mn-cs"/>
              </a:rPr>
              <a:t> became treasurer of the Blackfeet Nation in 1976, and in 1987 she helped to found the Blackfeet National Bank (now Native American Bank), the first American bank owned by a Native American tribe. She was awarded a “genius grant” from the MacArthur</a:t>
            </a:r>
            <a:r>
              <a:rPr lang="en-US" sz="1200" kern="1200" baseline="0" dirty="0">
                <a:solidFill>
                  <a:schemeClr val="tx1"/>
                </a:solidFill>
                <a:effectLst/>
                <a:latin typeface="+mn-lt"/>
                <a:ea typeface="+mn-ea"/>
                <a:cs typeface="+mn-cs"/>
              </a:rPr>
              <a:t> Foundation</a:t>
            </a:r>
            <a:r>
              <a:rPr lang="en-US" sz="1200" kern="1200" dirty="0">
                <a:solidFill>
                  <a:schemeClr val="tx1"/>
                </a:solidFill>
                <a:effectLst/>
                <a:latin typeface="+mn-lt"/>
                <a:ea typeface="+mn-ea"/>
                <a:cs typeface="+mn-cs"/>
              </a:rPr>
              <a:t> in 1997 and used most of the $300,000 prize to fund the class-action suit. The legal battle, </a:t>
            </a:r>
            <a:r>
              <a:rPr lang="en-US" sz="1200" i="0" u="none" kern="1200" dirty="0" err="1">
                <a:solidFill>
                  <a:schemeClr val="tx1"/>
                </a:solidFill>
                <a:effectLst/>
                <a:latin typeface="+mn-lt"/>
                <a:ea typeface="+mn-ea"/>
                <a:cs typeface="+mn-cs"/>
              </a:rPr>
              <a:t>Cobell</a:t>
            </a:r>
            <a:r>
              <a:rPr lang="en-US" sz="1200" i="0" u="none" kern="1200" baseline="0" dirty="0">
                <a:solidFill>
                  <a:schemeClr val="tx1"/>
                </a:solidFill>
                <a:effectLst/>
                <a:latin typeface="+mn-lt"/>
                <a:ea typeface="+mn-ea"/>
                <a:cs typeface="+mn-cs"/>
              </a:rPr>
              <a:t> v. Salazar,</a:t>
            </a:r>
            <a:r>
              <a:rPr lang="en-US" sz="1200" i="0" u="non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which spanned 14 years, 10 appeals, and 3,600 court filings, finally ended in late 2010 when Congress passed legislation that was subsequently signed by U.S. Pres. </a:t>
            </a:r>
            <a:r>
              <a:rPr lang="en-US" sz="1200" kern="1200" dirty="0">
                <a:solidFill>
                  <a:schemeClr val="tx1"/>
                </a:solidFill>
                <a:effectLst/>
                <a:latin typeface="+mn-lt"/>
                <a:ea typeface="+mn-ea"/>
                <a:cs typeface="+mn-cs"/>
                <a:hlinkClick r:id="rId3"/>
              </a:rPr>
              <a:t>Barack Obama</a:t>
            </a:r>
            <a:r>
              <a:rPr lang="en-US" sz="1200" kern="1200" dirty="0">
                <a:solidFill>
                  <a:schemeClr val="tx1"/>
                </a:solidFill>
                <a:effectLst/>
                <a:latin typeface="+mn-lt"/>
                <a:ea typeface="+mn-ea"/>
                <a:cs typeface="+mn-cs"/>
              </a:rPr>
              <a:t>. A federal judge gave final approval to the measure on June 20, 2011.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Buy-back of lands has continued, restoring acreage to the tribes. As of November 2016, $40 million had been contributed to the scholarship fund by the government, from its purchase of lands. It has paid $900 million to buy back the equivalent of 1.7 million acres in fractionated land interests, restoring the land base of reservations to tribal control.</a:t>
            </a:r>
            <a:endParaRPr lang="en-US" sz="1200" u="sng" kern="1200" baseline="300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664474-F66A-4F0E-BD7E-4B5C48B00427}" type="slidenum">
              <a:rPr lang="en-US" smtClean="0"/>
              <a:t>19</a:t>
            </a:fld>
            <a:endParaRPr lang="en-US"/>
          </a:p>
        </p:txBody>
      </p:sp>
    </p:spTree>
    <p:extLst>
      <p:ext uri="{BB962C8B-B14F-4D97-AF65-F5344CB8AC3E}">
        <p14:creationId xmlns:p14="http://schemas.microsoft.com/office/powerpoint/2010/main" val="1203449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documentary, “100</a:t>
            </a:r>
            <a:r>
              <a:rPr lang="en-US" sz="1200" kern="1200" baseline="0" dirty="0">
                <a:solidFill>
                  <a:schemeClr val="tx1"/>
                </a:solidFill>
                <a:effectLst/>
                <a:latin typeface="+mn-lt"/>
                <a:ea typeface="+mn-ea"/>
                <a:cs typeface="+mn-cs"/>
              </a:rPr>
              <a:t> Years:  One Woman’s Fight for Justice” tells the moving story of Elouise </a:t>
            </a:r>
            <a:r>
              <a:rPr lang="en-US" sz="1200" kern="1200" baseline="0" dirty="0" err="1">
                <a:solidFill>
                  <a:schemeClr val="tx1"/>
                </a:solidFill>
                <a:effectLst/>
                <a:latin typeface="+mn-lt"/>
                <a:ea typeface="+mn-ea"/>
                <a:cs typeface="+mn-cs"/>
              </a:rPr>
              <a:t>Cobell’s</a:t>
            </a:r>
            <a:r>
              <a:rPr lang="en-US" sz="1200" kern="1200" baseline="0" dirty="0">
                <a:solidFill>
                  <a:schemeClr val="tx1"/>
                </a:solidFill>
                <a:effectLst/>
                <a:latin typeface="+mn-lt"/>
                <a:ea typeface="+mn-ea"/>
                <a:cs typeface="+mn-cs"/>
              </a:rPr>
              <a:t> refusal to give up even when facing unimaginable hurdles. </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President Barack Obama had kept his campaign promise to bring a fair and just resolution to the </a:t>
            </a:r>
            <a:r>
              <a:rPr lang="en-US" sz="1200" b="0" i="0" kern="1200" dirty="0" err="1">
                <a:solidFill>
                  <a:schemeClr val="tx1"/>
                </a:solidFill>
                <a:effectLst/>
                <a:latin typeface="+mn-lt"/>
                <a:ea typeface="+mn-ea"/>
                <a:cs typeface="+mn-cs"/>
              </a:rPr>
              <a:t>Cobell</a:t>
            </a:r>
            <a:r>
              <a:rPr lang="en-US" sz="1200" b="0" i="0" kern="1200" dirty="0">
                <a:solidFill>
                  <a:schemeClr val="tx1"/>
                </a:solidFill>
                <a:effectLst/>
                <a:latin typeface="+mn-lt"/>
                <a:ea typeface="+mn-ea"/>
                <a:cs typeface="+mn-cs"/>
              </a:rPr>
              <a:t> lawsuit. “After years of delay,” he said, “this bill will provide a small measure of justice to Native Americans whose funds were held in trust by a government charged with looking out for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woman who fought so long and hard for justice, however, never saw those checks. On October 16, 2011, just four months after the Court’s final approval of the settlement that bore her name, Elouise Pepion </a:t>
            </a:r>
            <a:r>
              <a:rPr lang="en-US" sz="1200" b="0" i="0" kern="1200" dirty="0" err="1">
                <a:solidFill>
                  <a:schemeClr val="tx1"/>
                </a:solidFill>
                <a:effectLst/>
                <a:latin typeface="+mn-lt"/>
                <a:ea typeface="+mn-ea"/>
                <a:cs typeface="+mn-cs"/>
              </a:rPr>
              <a:t>Cobell</a:t>
            </a:r>
            <a:r>
              <a:rPr lang="en-US" sz="1200" b="0" i="0" kern="1200" dirty="0">
                <a:solidFill>
                  <a:schemeClr val="tx1"/>
                </a:solidFill>
                <a:effectLst/>
                <a:latin typeface="+mn-lt"/>
                <a:ea typeface="+mn-ea"/>
                <a:cs typeface="+mn-cs"/>
              </a:rPr>
              <a:t> succumbed to a deadlier battle, cancer.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November 2016 </a:t>
            </a:r>
            <a:r>
              <a:rPr lang="en-US" sz="1200" kern="1200" dirty="0" err="1">
                <a:solidFill>
                  <a:schemeClr val="tx1"/>
                </a:solidFill>
                <a:effectLst/>
                <a:latin typeface="+mn-lt"/>
                <a:ea typeface="+mn-ea"/>
                <a:cs typeface="+mn-cs"/>
              </a:rPr>
              <a:t>Cobell's</a:t>
            </a:r>
            <a:r>
              <a:rPr lang="en-US" sz="1200" kern="1200" dirty="0">
                <a:solidFill>
                  <a:schemeClr val="tx1"/>
                </a:solidFill>
                <a:effectLst/>
                <a:latin typeface="+mn-lt"/>
                <a:ea typeface="+mn-ea"/>
                <a:cs typeface="+mn-cs"/>
              </a:rPr>
              <a:t> work on behalf of Native Americans was honored by the award of a posthumous</a:t>
            </a:r>
            <a:r>
              <a:rPr lang="en-US" sz="1200" kern="1200" baseline="0" dirty="0">
                <a:solidFill>
                  <a:schemeClr val="tx1"/>
                </a:solidFill>
                <a:effectLst/>
                <a:latin typeface="+mn-lt"/>
                <a:ea typeface="+mn-ea"/>
                <a:cs typeface="+mn-cs"/>
              </a:rPr>
              <a:t> Presidential Medal of Freedom</a:t>
            </a:r>
            <a:r>
              <a:rPr lang="en-US" sz="1200" kern="1200" dirty="0">
                <a:solidFill>
                  <a:schemeClr val="tx1"/>
                </a:solidFill>
                <a:effectLst/>
                <a:latin typeface="+mn-lt"/>
                <a:ea typeface="+mn-ea"/>
                <a:cs typeface="+mn-cs"/>
              </a:rPr>
              <a:t> by President </a:t>
            </a:r>
            <a:r>
              <a:rPr lang="en-US" sz="1200" u="none" kern="1200" dirty="0">
                <a:solidFill>
                  <a:schemeClr val="tx1"/>
                </a:solidFill>
                <a:effectLst/>
                <a:latin typeface="+mn-lt"/>
                <a:ea typeface="+mn-ea"/>
                <a:cs typeface="+mn-cs"/>
              </a:rPr>
              <a:t>Obama</a:t>
            </a:r>
            <a:r>
              <a:rPr lang="en-US" sz="1200" kern="1200" dirty="0">
                <a:solidFill>
                  <a:schemeClr val="tx1"/>
                </a:solidFill>
                <a:effectLst/>
                <a:latin typeface="+mn-lt"/>
                <a:ea typeface="+mn-ea"/>
                <a:cs typeface="+mn-cs"/>
              </a:rPr>
              <a:t>; her son Turk </a:t>
            </a:r>
            <a:r>
              <a:rPr lang="en-US" sz="1200" kern="1200" dirty="0" err="1">
                <a:solidFill>
                  <a:schemeClr val="tx1"/>
                </a:solidFill>
                <a:effectLst/>
                <a:latin typeface="+mn-lt"/>
                <a:ea typeface="+mn-ea"/>
                <a:cs typeface="+mn-cs"/>
              </a:rPr>
              <a:t>Cobell</a:t>
            </a:r>
            <a:r>
              <a:rPr lang="en-US" sz="1200" kern="1200" dirty="0">
                <a:solidFill>
                  <a:schemeClr val="tx1"/>
                </a:solidFill>
                <a:effectLst/>
                <a:latin typeface="+mn-lt"/>
                <a:ea typeface="+mn-ea"/>
                <a:cs typeface="+mn-cs"/>
              </a:rPr>
              <a:t> accepted the award on her behalf. </a:t>
            </a:r>
          </a:p>
        </p:txBody>
      </p:sp>
      <p:sp>
        <p:nvSpPr>
          <p:cNvPr id="4" name="Slide Number Placeholder 3"/>
          <p:cNvSpPr>
            <a:spLocks noGrp="1"/>
          </p:cNvSpPr>
          <p:nvPr>
            <p:ph type="sldNum" sz="quarter" idx="10"/>
          </p:nvPr>
        </p:nvSpPr>
        <p:spPr/>
        <p:txBody>
          <a:bodyPr/>
          <a:lstStyle/>
          <a:p>
            <a:fld id="{07664474-F66A-4F0E-BD7E-4B5C48B00427}" type="slidenum">
              <a:rPr lang="en-US" smtClean="0"/>
              <a:t>20</a:t>
            </a:fld>
            <a:endParaRPr lang="en-US"/>
          </a:p>
        </p:txBody>
      </p:sp>
    </p:spTree>
    <p:extLst>
      <p:ext uri="{BB962C8B-B14F-4D97-AF65-F5344CB8AC3E}">
        <p14:creationId xmlns:p14="http://schemas.microsoft.com/office/powerpoint/2010/main" val="2250783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 Sarah</a:t>
            </a:r>
            <a:r>
              <a:rPr lang="en-US" baseline="0" dirty="0"/>
              <a:t> Winnemucca Hopkins, Annie </a:t>
            </a:r>
            <a:r>
              <a:rPr lang="en-US" baseline="0" dirty="0" err="1"/>
              <a:t>Waneuka</a:t>
            </a:r>
            <a:r>
              <a:rPr lang="en-US" baseline="0" dirty="0"/>
              <a:t>, Esther Martinez and Angel </a:t>
            </a:r>
            <a:r>
              <a:rPr lang="en-US" baseline="0" dirty="0" err="1"/>
              <a:t>DeCora</a:t>
            </a:r>
            <a:r>
              <a:rPr lang="en-US" baseline="0" dirty="0"/>
              <a:t>.</a:t>
            </a:r>
            <a:endParaRPr lang="en-US" dirty="0"/>
          </a:p>
        </p:txBody>
      </p:sp>
      <p:sp>
        <p:nvSpPr>
          <p:cNvPr id="4" name="Slide Number Placeholder 3"/>
          <p:cNvSpPr>
            <a:spLocks noGrp="1"/>
          </p:cNvSpPr>
          <p:nvPr>
            <p:ph type="sldNum" sz="quarter" idx="10"/>
          </p:nvPr>
        </p:nvSpPr>
        <p:spPr/>
        <p:txBody>
          <a:bodyPr/>
          <a:lstStyle/>
          <a:p>
            <a:fld id="{C84A6422-A904-4356-BEA5-9F4971C5BE05}" type="slidenum">
              <a:rPr lang="en-US" smtClean="0"/>
              <a:t>21</a:t>
            </a:fld>
            <a:endParaRPr lang="en-US"/>
          </a:p>
        </p:txBody>
      </p:sp>
    </p:spTree>
    <p:extLst>
      <p:ext uri="{BB962C8B-B14F-4D97-AF65-F5344CB8AC3E}">
        <p14:creationId xmlns:p14="http://schemas.microsoft.com/office/powerpoint/2010/main" val="4109848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Born in 1844, Sarah</a:t>
            </a:r>
            <a:r>
              <a:rPr lang="en-US" baseline="0" dirty="0"/>
              <a:t> Hopkins </a:t>
            </a:r>
            <a:r>
              <a:rPr lang="en-US" dirty="0"/>
              <a:t>moved between two cultures, writing her autobiography,</a:t>
            </a:r>
            <a:r>
              <a:rPr lang="en-US" baseline="0" dirty="0"/>
              <a:t> </a:t>
            </a:r>
            <a:r>
              <a:rPr lang="en-US" i="1" baseline="0" dirty="0"/>
              <a:t>Life Among the Paiutes, </a:t>
            </a:r>
            <a:r>
              <a:rPr lang="en-US" i="0" baseline="0" dirty="0"/>
              <a:t>in English.  As suggested by the subtitle, “Their Wrongs and Claims,” she voices her critique of Anglo-American culture while noting the fraught legacy of federal lands. Realizing the new reality, she worked tirelessly to educate Paiute children, teaching them to read and write in English and training them in marketable skill.  She fought against government attempts to take over their land and in desperate times in the winter she pleaded for help from the military, assisting them as a scout and interpreter during the Bannock War. She was criticized because whites thought she was too native and Native Americans thought she was too white. </a:t>
            </a:r>
          </a:p>
        </p:txBody>
      </p:sp>
      <p:sp>
        <p:nvSpPr>
          <p:cNvPr id="4" name="Slide Number Placeholder 3"/>
          <p:cNvSpPr>
            <a:spLocks noGrp="1"/>
          </p:cNvSpPr>
          <p:nvPr>
            <p:ph type="sldNum" sz="quarter" idx="10"/>
          </p:nvPr>
        </p:nvSpPr>
        <p:spPr/>
        <p:txBody>
          <a:bodyPr/>
          <a:lstStyle/>
          <a:p>
            <a:fld id="{07664474-F66A-4F0E-BD7E-4B5C48B00427}" type="slidenum">
              <a:rPr lang="en-US" smtClean="0"/>
              <a:t>22</a:t>
            </a:fld>
            <a:endParaRPr lang="en-US"/>
          </a:p>
        </p:txBody>
      </p:sp>
    </p:spTree>
    <p:extLst>
      <p:ext uri="{BB962C8B-B14F-4D97-AF65-F5344CB8AC3E}">
        <p14:creationId xmlns:p14="http://schemas.microsoft.com/office/powerpoint/2010/main" val="422037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She was a spokeswoman for the </a:t>
            </a:r>
            <a:r>
              <a:rPr lang="en-US" i="0" baseline="0" dirty="0" err="1"/>
              <a:t>Pauite</a:t>
            </a:r>
            <a:r>
              <a:rPr lang="en-US" i="0" baseline="0" dirty="0"/>
              <a:t> band that inhabited land around Pyramid Lake, traveling to Washington D. C. to plead her case, meeting with President Rutherford B. Hayes and Interior Secretary, Carl </a:t>
            </a:r>
            <a:r>
              <a:rPr lang="en-US" i="0" baseline="0" dirty="0" err="1"/>
              <a:t>Shurz</a:t>
            </a:r>
            <a:r>
              <a:rPr lang="en-US" i="0"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One of Sarah’s most outspoken critics was Senator McCarran, who thought the American Indian was the loser to the pioneers who were fulfilling their “Manifest Destiny.” Though the popular Senator introduced a bill each legislative session to give the disputed land to the squatters for a small fee, his bills went nowhere. His popularity as a legislator earned him one of the two statues in the National Statuary Hall allotted to the state of Nevada in 1960.  In a “delicious irony” the other statue was erected in 2005 to honor Sarah Winnemucca, the Native American woman he demeaned and ridiculed. The sculptor depicts her with her right hand holding aloft a shell flower and the fringe of her skirt blown by the wind suggesting her persistent push forward to help her people.</a:t>
            </a:r>
            <a:endParaRPr lang="en-US" i="1" dirty="0"/>
          </a:p>
          <a:p>
            <a:endParaRPr lang="en-US" dirty="0"/>
          </a:p>
        </p:txBody>
      </p:sp>
      <p:sp>
        <p:nvSpPr>
          <p:cNvPr id="4" name="Slide Number Placeholder 3"/>
          <p:cNvSpPr>
            <a:spLocks noGrp="1"/>
          </p:cNvSpPr>
          <p:nvPr>
            <p:ph type="sldNum" sz="quarter" idx="10"/>
          </p:nvPr>
        </p:nvSpPr>
        <p:spPr/>
        <p:txBody>
          <a:bodyPr/>
          <a:lstStyle/>
          <a:p>
            <a:fld id="{07664474-F66A-4F0E-BD7E-4B5C48B00427}" type="slidenum">
              <a:rPr lang="en-US" smtClean="0"/>
              <a:t>23</a:t>
            </a:fld>
            <a:endParaRPr lang="en-US"/>
          </a:p>
        </p:txBody>
      </p:sp>
    </p:spTree>
    <p:extLst>
      <p:ext uri="{BB962C8B-B14F-4D97-AF65-F5344CB8AC3E}">
        <p14:creationId xmlns:p14="http://schemas.microsoft.com/office/powerpoint/2010/main" val="2711760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Annie was in a</a:t>
            </a:r>
            <a:r>
              <a:rPr lang="en-US" baseline="0" dirty="0"/>
              <a:t> government</a:t>
            </a:r>
            <a:r>
              <a:rPr lang="en-US" dirty="0"/>
              <a:t> school on the reservation when the 1918</a:t>
            </a:r>
            <a:r>
              <a:rPr lang="en-US" baseline="0" dirty="0"/>
              <a:t> Influenza Epidemic struck. Although thousands died, she survived a mild case and was resistant to the disease, enabling her to care for those too ill to feed themselves. It helped to shape her life, leading her to work on public health issues. After studying public health, she sought election to tribal leadership and won, giving her a platform for her crusade in the fight against diseases and getting better health care for her people.</a:t>
            </a:r>
          </a:p>
          <a:p>
            <a:r>
              <a:rPr lang="en-US" baseline="0" dirty="0"/>
              <a:t>Her dictionary of medical terms in the Navajo language helped dispel the fears of “white man’s medicine.”  She helped people get medical attention after years of relying solely on traditional healing. Helping to fight tuberculosis among the Navajo beginning in the 1950s brought her national recognition.  Her daily radio show on KGAK in Gallup, New Mexico aired items of general interest along with important health information.  Her belief in education is reflected in her commitment to Head Start and also Girl Scouts.</a:t>
            </a:r>
            <a:endParaRPr lang="en-US" dirty="0"/>
          </a:p>
        </p:txBody>
      </p:sp>
      <p:sp>
        <p:nvSpPr>
          <p:cNvPr id="4" name="Slide Number Placeholder 3"/>
          <p:cNvSpPr>
            <a:spLocks noGrp="1"/>
          </p:cNvSpPr>
          <p:nvPr>
            <p:ph type="sldNum" sz="quarter" idx="10"/>
          </p:nvPr>
        </p:nvSpPr>
        <p:spPr/>
        <p:txBody>
          <a:bodyPr/>
          <a:lstStyle/>
          <a:p>
            <a:fld id="{07664474-F66A-4F0E-BD7E-4B5C48B00427}" type="slidenum">
              <a:rPr lang="en-US" smtClean="0"/>
              <a:t>24</a:t>
            </a:fld>
            <a:endParaRPr lang="en-US"/>
          </a:p>
        </p:txBody>
      </p:sp>
    </p:spTree>
    <p:extLst>
      <p:ext uri="{BB962C8B-B14F-4D97-AF65-F5344CB8AC3E}">
        <p14:creationId xmlns:p14="http://schemas.microsoft.com/office/powerpoint/2010/main" val="2723291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familiar with names like Pocahontas or Sacajawea</a:t>
            </a:r>
            <a:r>
              <a:rPr lang="en-US" baseline="0" dirty="0"/>
              <a:t> and with stereotypical, often demeaning, images of Native Americans, but we want to tell you about outstanding women who have “moved mountains” or changed the lives of their people and all of us.</a:t>
            </a:r>
          </a:p>
          <a:p>
            <a:r>
              <a:rPr lang="en-US" baseline="0" dirty="0"/>
              <a:t>We will introduce you to women </a:t>
            </a:r>
            <a:r>
              <a:rPr lang="en-US" baseline="0"/>
              <a:t>in an </a:t>
            </a:r>
            <a:r>
              <a:rPr lang="en-US" baseline="0" dirty="0"/>
              <a:t>array of careers and professions in the fields of education, the arts, science, leadership and government, activism and religion.  </a:t>
            </a:r>
            <a:endParaRPr lang="en-US" dirty="0"/>
          </a:p>
        </p:txBody>
      </p:sp>
      <p:sp>
        <p:nvSpPr>
          <p:cNvPr id="4" name="Slide Number Placeholder 3"/>
          <p:cNvSpPr>
            <a:spLocks noGrp="1"/>
          </p:cNvSpPr>
          <p:nvPr>
            <p:ph type="sldNum" sz="quarter" idx="10"/>
          </p:nvPr>
        </p:nvSpPr>
        <p:spPr/>
        <p:txBody>
          <a:bodyPr/>
          <a:lstStyle/>
          <a:p>
            <a:fld id="{07664474-F66A-4F0E-BD7E-4B5C48B00427}" type="slidenum">
              <a:rPr lang="en-US" smtClean="0"/>
              <a:t>7</a:t>
            </a:fld>
            <a:endParaRPr lang="en-US"/>
          </a:p>
        </p:txBody>
      </p:sp>
    </p:spTree>
    <p:extLst>
      <p:ext uri="{BB962C8B-B14F-4D97-AF65-F5344CB8AC3E}">
        <p14:creationId xmlns:p14="http://schemas.microsoft.com/office/powerpoint/2010/main" val="1890731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Honoring</a:t>
            </a:r>
            <a:r>
              <a:rPr lang="en-US" baseline="0" dirty="0"/>
              <a:t> Annie with the Presidential medal of Freedom</a:t>
            </a:r>
            <a:r>
              <a:rPr lang="en-US" dirty="0"/>
              <a:t> in 1964, President</a:t>
            </a:r>
            <a:r>
              <a:rPr lang="en-US" baseline="0" dirty="0"/>
              <a:t> Lyndon Johnson read the citation </a:t>
            </a:r>
            <a:r>
              <a:rPr lang="en-US" sz="1200" kern="1200" dirty="0">
                <a:solidFill>
                  <a:schemeClr val="tx1"/>
                </a:solidFill>
                <a:effectLst/>
                <a:latin typeface="+mn-lt"/>
                <a:ea typeface="+mn-ea"/>
                <a:cs typeface="+mn-cs"/>
              </a:rPr>
              <a:t>: “First woman elected to the Navajo Tribal Council; by her long crusade for improved health programs, she has helped dramatically to lessen the menace of disease among her people and to improve their way of life.” </a:t>
            </a:r>
          </a:p>
          <a:p>
            <a:pPr fontAlgn="base"/>
            <a:r>
              <a:rPr lang="en-US" sz="1200" kern="1200" dirty="0">
                <a:solidFill>
                  <a:schemeClr val="tx1"/>
                </a:solidFill>
                <a:effectLst/>
                <a:latin typeface="+mn-lt"/>
                <a:ea typeface="+mn-ea"/>
                <a:cs typeface="+mn-cs"/>
              </a:rPr>
              <a:t>Other honors followed: Ladies’ Home Journal selected her a Woman of the Year in 1976. In 1984, the Navajo Council designated her “The Legendary Mother of the Navajo Nation.” And in 2000,  Annie was inducted in the National Women’s Hall of Fame</a:t>
            </a:r>
            <a:r>
              <a:rPr lang="en-US" sz="1200" kern="1200" baseline="0" dirty="0">
                <a:solidFill>
                  <a:schemeClr val="tx1"/>
                </a:solidFill>
                <a:effectLst/>
                <a:latin typeface="+mn-lt"/>
                <a:ea typeface="+mn-ea"/>
                <a:cs typeface="+mn-cs"/>
              </a:rPr>
              <a:t>, recognizing</a:t>
            </a:r>
            <a:r>
              <a:rPr lang="en-US" sz="1200" kern="1200" dirty="0">
                <a:solidFill>
                  <a:schemeClr val="tx1"/>
                </a:solidFill>
                <a:effectLst/>
                <a:latin typeface="+mn-lt"/>
                <a:ea typeface="+mn-ea"/>
                <a:cs typeface="+mn-cs"/>
              </a:rPr>
              <a:t> that through her efforts in education and health, the lives of every Navajo, as well as the nation at large, have been improved.</a:t>
            </a:r>
          </a:p>
        </p:txBody>
      </p:sp>
      <p:sp>
        <p:nvSpPr>
          <p:cNvPr id="4" name="Slide Number Placeholder 3"/>
          <p:cNvSpPr>
            <a:spLocks noGrp="1"/>
          </p:cNvSpPr>
          <p:nvPr>
            <p:ph type="sldNum" sz="quarter" idx="10"/>
          </p:nvPr>
        </p:nvSpPr>
        <p:spPr/>
        <p:txBody>
          <a:bodyPr/>
          <a:lstStyle/>
          <a:p>
            <a:fld id="{07664474-F66A-4F0E-BD7E-4B5C48B00427}" type="slidenum">
              <a:rPr lang="en-US" smtClean="0"/>
              <a:t>25</a:t>
            </a:fld>
            <a:endParaRPr lang="en-US"/>
          </a:p>
        </p:txBody>
      </p:sp>
    </p:spTree>
    <p:extLst>
      <p:ext uri="{BB962C8B-B14F-4D97-AF65-F5344CB8AC3E}">
        <p14:creationId xmlns:p14="http://schemas.microsoft.com/office/powerpoint/2010/main" val="3859204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Esther was sent</a:t>
            </a:r>
            <a:r>
              <a:rPr lang="en-US" baseline="0" dirty="0"/>
              <a:t> to a government boarding school where she received harsh punishment for speaking her Tewa language. After graduation in 1930 she raised ten children and later worked at a middle school in San Juan Pueblo where she was asked to help document the Tewa language. She worked on the first Tewa Language Dictionary for use in village schools and translated the New Testament in the Tewa language.</a:t>
            </a:r>
          </a:p>
          <a:p>
            <a:r>
              <a:rPr lang="en-US" baseline="0" dirty="0"/>
              <a:t>A revered storyteller, she wrote a children’s book, </a:t>
            </a:r>
            <a:r>
              <a:rPr lang="en-US" sz="1200" kern="1200" dirty="0">
                <a:solidFill>
                  <a:schemeClr val="tx1"/>
                </a:solidFill>
                <a:effectLst/>
                <a:latin typeface="+mn-lt"/>
                <a:ea typeface="+mn-ea"/>
                <a:cs typeface="+mn-cs"/>
              </a:rPr>
              <a:t>"The Naughty Little Rabbit and Old Man Coyote,” and later published "My Life in San Juan Pueblo:  Stories of Esther Martinez," recalling the stories of her youth. For her, stories were important</a:t>
            </a:r>
            <a:r>
              <a:rPr lang="en-US" sz="1200" kern="1200" baseline="0" dirty="0">
                <a:solidFill>
                  <a:schemeClr val="tx1"/>
                </a:solidFill>
                <a:effectLst/>
                <a:latin typeface="+mn-lt"/>
                <a:ea typeface="+mn-ea"/>
                <a:cs typeface="+mn-cs"/>
              </a:rPr>
              <a:t>, teaching tips for survival and for socialization in the community. For her, “Our whole life is storytelling.”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National Endowment for the Arts in Washington, D.C. honored Mrs. Martinez as a 2006 National Heritage Fellow for folk and traditional artists. </a:t>
            </a:r>
          </a:p>
          <a:p>
            <a:endParaRPr lang="en-US" dirty="0"/>
          </a:p>
        </p:txBody>
      </p:sp>
      <p:sp>
        <p:nvSpPr>
          <p:cNvPr id="4" name="Slide Number Placeholder 3"/>
          <p:cNvSpPr>
            <a:spLocks noGrp="1"/>
          </p:cNvSpPr>
          <p:nvPr>
            <p:ph type="sldNum" sz="quarter" idx="10"/>
          </p:nvPr>
        </p:nvSpPr>
        <p:spPr/>
        <p:txBody>
          <a:bodyPr/>
          <a:lstStyle/>
          <a:p>
            <a:fld id="{07664474-F66A-4F0E-BD7E-4B5C48B00427}" type="slidenum">
              <a:rPr lang="en-US" smtClean="0"/>
              <a:t>26</a:t>
            </a:fld>
            <a:endParaRPr lang="en-US"/>
          </a:p>
        </p:txBody>
      </p:sp>
    </p:spTree>
    <p:extLst>
      <p:ext uri="{BB962C8B-B14F-4D97-AF65-F5344CB8AC3E}">
        <p14:creationId xmlns:p14="http://schemas.microsoft.com/office/powerpoint/2010/main" val="3561554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Esther Martinez Native American Languages Preservation Act was signed into law in 2006 providing funding to ensure the survival of Native languages and provide for programs of language immersion considered to be </a:t>
            </a:r>
            <a:r>
              <a:rPr lang="en-US" sz="1200" kern="1200" dirty="0">
                <a:solidFill>
                  <a:schemeClr val="tx1"/>
                </a:solidFill>
                <a:effectLst/>
                <a:latin typeface="+mn-lt"/>
                <a:ea typeface="+mn-ea"/>
                <a:cs typeface="+mn-cs"/>
              </a:rPr>
              <a:t>the best model for creating fluent speakers and successful Native leaders. The Act</a:t>
            </a:r>
            <a:r>
              <a:rPr lang="en-US" sz="1200" kern="1200" baseline="0" dirty="0">
                <a:solidFill>
                  <a:schemeClr val="tx1"/>
                </a:solidFill>
                <a:effectLst/>
                <a:latin typeface="+mn-lt"/>
                <a:ea typeface="+mn-ea"/>
                <a:cs typeface="+mn-cs"/>
              </a:rPr>
              <a:t> would create grants to empower communities to </a:t>
            </a:r>
            <a:r>
              <a:rPr lang="en-US" sz="1200" kern="1200" dirty="0">
                <a:solidFill>
                  <a:schemeClr val="tx1"/>
                </a:solidFill>
                <a:effectLst/>
                <a:latin typeface="+mn-lt"/>
                <a:ea typeface="+mn-ea"/>
                <a:cs typeface="+mn-cs"/>
              </a:rPr>
              <a:t>establish immersion programs to revitalize Native languages and improve Native economies.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official scenic historic</a:t>
            </a:r>
            <a:r>
              <a:rPr lang="en-US" sz="1200" kern="1200" baseline="0" dirty="0">
                <a:solidFill>
                  <a:schemeClr val="tx1"/>
                </a:solidFill>
                <a:effectLst/>
                <a:latin typeface="+mn-lt"/>
                <a:ea typeface="+mn-ea"/>
                <a:cs typeface="+mn-cs"/>
              </a:rPr>
              <a:t> marker in New Mexico sums up her life’s achievements as an educator, linguist and storyteller.</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664474-F66A-4F0E-BD7E-4B5C48B00427}" type="slidenum">
              <a:rPr lang="en-US" smtClean="0"/>
              <a:t>27</a:t>
            </a:fld>
            <a:endParaRPr lang="en-US"/>
          </a:p>
        </p:txBody>
      </p:sp>
    </p:spTree>
    <p:extLst>
      <p:ext uri="{BB962C8B-B14F-4D97-AF65-F5344CB8AC3E}">
        <p14:creationId xmlns:p14="http://schemas.microsoft.com/office/powerpoint/2010/main" val="1165411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Angel </a:t>
            </a:r>
            <a:r>
              <a:rPr lang="en-US" dirty="0" err="1"/>
              <a:t>DeCora</a:t>
            </a:r>
            <a:r>
              <a:rPr lang="en-US" baseline="0" dirty="0"/>
              <a:t> was pulled </a:t>
            </a:r>
            <a:r>
              <a:rPr lang="en-US" sz="1200" kern="1200" dirty="0">
                <a:solidFill>
                  <a:schemeClr val="tx1"/>
                </a:solidFill>
                <a:effectLst/>
                <a:latin typeface="+mn-lt"/>
                <a:ea typeface="+mn-ea"/>
                <a:cs typeface="+mn-cs"/>
              </a:rPr>
              <a:t>from her family in Nebraska and taken thousands of miles away to the Hampton Institute in Virginia, a government boarding school established to “civilize” Native American children</a:t>
            </a:r>
            <a:r>
              <a:rPr lang="en-US" sz="1200" kern="1200" baseline="0" dirty="0">
                <a:solidFill>
                  <a:schemeClr val="tx1"/>
                </a:solidFill>
                <a:effectLst/>
                <a:latin typeface="+mn-lt"/>
                <a:ea typeface="+mn-ea"/>
                <a:cs typeface="+mn-cs"/>
              </a:rPr>
              <a:t> by </a:t>
            </a:r>
            <a:r>
              <a:rPr lang="en-US" sz="1200" kern="1200" dirty="0">
                <a:solidFill>
                  <a:schemeClr val="tx1"/>
                </a:solidFill>
                <a:effectLst/>
                <a:latin typeface="+mn-lt"/>
                <a:ea typeface="+mn-ea"/>
                <a:cs typeface="+mn-cs"/>
              </a:rPr>
              <a:t>stripping them of their culture, severing family and tribal connections, and assimilating them into Euro-American society. Despite this early training, </a:t>
            </a:r>
            <a:r>
              <a:rPr lang="en-US" sz="1200" kern="1200" dirty="0" err="1">
                <a:solidFill>
                  <a:schemeClr val="tx1"/>
                </a:solidFill>
                <a:effectLst/>
                <a:latin typeface="+mn-lt"/>
                <a:ea typeface="+mn-ea"/>
                <a:cs typeface="+mn-cs"/>
              </a:rPr>
              <a:t>DeCora</a:t>
            </a:r>
            <a:r>
              <a:rPr lang="en-US" sz="1200" kern="1200" baseline="0" dirty="0">
                <a:solidFill>
                  <a:schemeClr val="tx1"/>
                </a:solidFill>
                <a:effectLst/>
                <a:latin typeface="+mn-lt"/>
                <a:ea typeface="+mn-ea"/>
                <a:cs typeface="+mn-cs"/>
              </a:rPr>
              <a:t> never rejected her tradition and throughout her career she sympathetically depicted Native peoples and </a:t>
            </a:r>
            <a:r>
              <a:rPr lang="en-US" sz="1200" kern="1200" dirty="0">
                <a:solidFill>
                  <a:schemeClr val="tx1"/>
                </a:solidFill>
                <a:effectLst/>
                <a:latin typeface="+mn-lt"/>
                <a:ea typeface="+mn-ea"/>
                <a:cs typeface="+mn-cs"/>
              </a:rPr>
              <a:t>advocated for the value of Native American art and design.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autobiographical story "Grey Wolfs Daughter," written and illustrated by Angel </a:t>
            </a:r>
            <a:r>
              <a:rPr lang="en-US" sz="1200" kern="1200" dirty="0" err="1">
                <a:solidFill>
                  <a:schemeClr val="tx1"/>
                </a:solidFill>
                <a:effectLst/>
                <a:latin typeface="+mn-lt"/>
                <a:ea typeface="+mn-ea"/>
                <a:cs typeface="+mn-cs"/>
              </a:rPr>
              <a:t>DeCora</a:t>
            </a:r>
            <a:r>
              <a:rPr lang="en-US" sz="1200" kern="1200" dirty="0">
                <a:solidFill>
                  <a:schemeClr val="tx1"/>
                </a:solidFill>
                <a:effectLst/>
                <a:latin typeface="+mn-lt"/>
                <a:ea typeface="+mn-ea"/>
                <a:cs typeface="+mn-cs"/>
              </a:rPr>
              <a:t> in 1899, she records some of the apprehensions that she felt at leaving her family and tribal traditions for the school which was to be her home for the next eight years.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a:t>
            </a:r>
            <a:r>
              <a:rPr lang="en-US" sz="1200" kern="1200" baseline="0" dirty="0">
                <a:solidFill>
                  <a:schemeClr val="tx1"/>
                </a:solidFill>
                <a:effectLst/>
                <a:latin typeface="+mn-lt"/>
                <a:ea typeface="+mn-ea"/>
                <a:cs typeface="+mn-cs"/>
              </a:rPr>
              <a:t> education and training in art and design was begun at Smith College where, as one of the first Native American students, she</a:t>
            </a:r>
            <a:r>
              <a:rPr lang="en-US" sz="1200" kern="1200" dirty="0">
                <a:solidFill>
                  <a:schemeClr val="tx1"/>
                </a:solidFill>
                <a:effectLst/>
                <a:latin typeface="+mn-lt"/>
                <a:ea typeface="+mn-ea"/>
                <a:cs typeface="+mn-cs"/>
              </a:rPr>
              <a:t> attended the School of Art.</a:t>
            </a:r>
            <a:r>
              <a:rPr lang="en-US" sz="1200" kern="1200" baseline="0" dirty="0">
                <a:solidFill>
                  <a:schemeClr val="tx1"/>
                </a:solidFill>
                <a:effectLst/>
                <a:latin typeface="+mn-lt"/>
                <a:ea typeface="+mn-ea"/>
                <a:cs typeface="+mn-cs"/>
              </a:rPr>
              <a:t> After winning awards for her work, she </a:t>
            </a:r>
            <a:r>
              <a:rPr lang="en-US" sz="1200" kern="1200" dirty="0">
                <a:solidFill>
                  <a:schemeClr val="tx1"/>
                </a:solidFill>
                <a:effectLst/>
                <a:latin typeface="+mn-lt"/>
                <a:ea typeface="+mn-ea"/>
                <a:cs typeface="+mn-cs"/>
              </a:rPr>
              <a:t>attended Drexel Institute of Art, Science, and Industry in Philadelphia. Here, she studied under the famous American illustrator, Howard Pyle</a:t>
            </a:r>
            <a:r>
              <a:rPr lang="en-US" sz="1200" kern="1200" baseline="0" dirty="0">
                <a:solidFill>
                  <a:schemeClr val="tx1"/>
                </a:solidFill>
                <a:effectLst/>
                <a:latin typeface="+mn-lt"/>
                <a:ea typeface="+mn-ea"/>
                <a:cs typeface="+mn-cs"/>
              </a:rPr>
              <a:t> who encouraged her to</a:t>
            </a:r>
            <a:r>
              <a:rPr lang="en-US" sz="1200" kern="1200" dirty="0">
                <a:solidFill>
                  <a:schemeClr val="tx1"/>
                </a:solidFill>
                <a:effectLst/>
                <a:latin typeface="+mn-lt"/>
                <a:ea typeface="+mn-ea"/>
                <a:cs typeface="+mn-cs"/>
              </a:rPr>
              <a:t> travel to Fort</a:t>
            </a:r>
            <a:r>
              <a:rPr lang="en-US" sz="1200" kern="1200" baseline="0" dirty="0">
                <a:solidFill>
                  <a:schemeClr val="tx1"/>
                </a:solidFill>
                <a:effectLst/>
                <a:latin typeface="+mn-lt"/>
                <a:ea typeface="+mn-ea"/>
                <a:cs typeface="+mn-cs"/>
              </a:rPr>
              <a:t> Berthold Reservation in </a:t>
            </a:r>
            <a:r>
              <a:rPr lang="en-US" sz="1200" kern="1200" dirty="0">
                <a:solidFill>
                  <a:schemeClr val="tx1"/>
                </a:solidFill>
                <a:effectLst/>
                <a:latin typeface="+mn-lt"/>
                <a:ea typeface="+mn-ea"/>
                <a:cs typeface="+mn-cs"/>
              </a:rPr>
              <a:t>North Dakota to paint Native people.</a:t>
            </a:r>
            <a:r>
              <a:rPr lang="en-US" sz="1200" kern="1200" baseline="0" dirty="0">
                <a:solidFill>
                  <a:schemeClr val="tx1"/>
                </a:solidFill>
                <a:effectLst/>
                <a:latin typeface="+mn-lt"/>
                <a:ea typeface="+mn-ea"/>
                <a:cs typeface="+mn-cs"/>
              </a:rPr>
              <a:t> Pyle’s connections led </a:t>
            </a:r>
            <a:r>
              <a:rPr lang="en-US" sz="1200" kern="1200" dirty="0" err="1">
                <a:solidFill>
                  <a:schemeClr val="tx1"/>
                </a:solidFill>
                <a:effectLst/>
                <a:latin typeface="+mn-lt"/>
                <a:ea typeface="+mn-ea"/>
                <a:cs typeface="+mn-cs"/>
              </a:rPr>
              <a:t>DeCora</a:t>
            </a:r>
            <a:r>
              <a:rPr lang="en-US" sz="1200" kern="1200" baseline="0" dirty="0">
                <a:solidFill>
                  <a:schemeClr val="tx1"/>
                </a:solidFill>
                <a:effectLst/>
                <a:latin typeface="+mn-lt"/>
                <a:ea typeface="+mn-ea"/>
                <a:cs typeface="+mn-cs"/>
              </a:rPr>
              <a:t> to write and illustrate</a:t>
            </a:r>
            <a:r>
              <a:rPr lang="en-US" sz="1200" kern="1200" dirty="0">
                <a:solidFill>
                  <a:schemeClr val="tx1"/>
                </a:solidFill>
                <a:effectLst/>
                <a:latin typeface="+mn-lt"/>
                <a:ea typeface="+mn-ea"/>
                <a:cs typeface="+mn-cs"/>
              </a:rPr>
              <a:t> two stories for Harper's </a:t>
            </a:r>
            <a:r>
              <a:rPr lang="en-US" sz="1200" i="1" kern="1200" dirty="0">
                <a:solidFill>
                  <a:schemeClr val="tx1"/>
                </a:solidFill>
                <a:effectLst/>
                <a:latin typeface="+mn-lt"/>
                <a:ea typeface="+mn-ea"/>
                <a:cs typeface="+mn-cs"/>
              </a:rPr>
              <a:t>New Monthly Magazine</a:t>
            </a:r>
            <a:r>
              <a:rPr lang="en-US" sz="1200" kern="1200" dirty="0">
                <a:solidFill>
                  <a:schemeClr val="tx1"/>
                </a:solidFill>
                <a:effectLst/>
                <a:latin typeface="+mn-lt"/>
                <a:ea typeface="+mn-ea"/>
                <a:cs typeface="+mn-cs"/>
              </a:rPr>
              <a:t> in 1899, both featuring Native American girl protagonists.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working as a commercial artist</a:t>
            </a:r>
            <a:r>
              <a:rPr lang="en-US" sz="1200" kern="1200" baseline="0" dirty="0">
                <a:solidFill>
                  <a:schemeClr val="tx1"/>
                </a:solidFill>
                <a:effectLst/>
                <a:latin typeface="+mn-lt"/>
                <a:ea typeface="+mn-ea"/>
                <a:cs typeface="+mn-cs"/>
              </a:rPr>
              <a:t> designing and creating illustrations of books with Native American subjects, </a:t>
            </a:r>
            <a:r>
              <a:rPr lang="en-US" sz="1200" kern="1200" baseline="0" dirty="0" err="1">
                <a:solidFill>
                  <a:schemeClr val="tx1"/>
                </a:solidFill>
                <a:effectLst/>
                <a:latin typeface="+mn-lt"/>
                <a:ea typeface="+mn-ea"/>
                <a:cs typeface="+mn-cs"/>
              </a:rPr>
              <a:t>DeCora</a:t>
            </a:r>
            <a:r>
              <a:rPr lang="en-US" sz="1200" kern="1200" baseline="0" dirty="0">
                <a:solidFill>
                  <a:schemeClr val="tx1"/>
                </a:solidFill>
                <a:effectLst/>
                <a:latin typeface="+mn-lt"/>
                <a:ea typeface="+mn-ea"/>
                <a:cs typeface="+mn-cs"/>
              </a:rPr>
              <a:t> was recruited to teach at the Carlisle Indian School established by Colonel Richard Pratt to use education to assimilate Native Americans.</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7664474-F66A-4F0E-BD7E-4B5C48B00427}" type="slidenum">
              <a:rPr lang="en-US" smtClean="0"/>
              <a:t>28</a:t>
            </a:fld>
            <a:endParaRPr lang="en-US"/>
          </a:p>
        </p:txBody>
      </p:sp>
    </p:spTree>
    <p:extLst>
      <p:ext uri="{BB962C8B-B14F-4D97-AF65-F5344CB8AC3E}">
        <p14:creationId xmlns:p14="http://schemas.microsoft.com/office/powerpoint/2010/main" val="695892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 </a:t>
            </a:r>
            <a:r>
              <a:rPr lang="en-US" dirty="0" err="1"/>
              <a:t>DeCora</a:t>
            </a:r>
            <a:r>
              <a:rPr lang="en-US" baseline="0" dirty="0"/>
              <a:t> accepted the position at Carlisle on the condition that she would not “</a:t>
            </a:r>
            <a:r>
              <a:rPr lang="en-US" sz="1200" kern="1200" dirty="0">
                <a:solidFill>
                  <a:schemeClr val="tx1"/>
                </a:solidFill>
                <a:effectLst/>
                <a:latin typeface="+mn-lt"/>
                <a:ea typeface="+mn-ea"/>
                <a:cs typeface="+mn-cs"/>
              </a:rPr>
              <a:t>be expected to teach in the white man's way, but shall be given complete liberty to develop the art of my own race and to apply this, as far as possible, to various forms of art, industries and crafts.“</a:t>
            </a:r>
            <a:r>
              <a:rPr lang="en-US" sz="1200" kern="1200" baseline="0" dirty="0">
                <a:solidFill>
                  <a:schemeClr val="tx1"/>
                </a:solidFill>
                <a:effectLst/>
                <a:latin typeface="+mn-lt"/>
                <a:ea typeface="+mn-ea"/>
                <a:cs typeface="+mn-cs"/>
              </a:rPr>
              <a:t> </a:t>
            </a:r>
          </a:p>
          <a:p>
            <a:r>
              <a:rPr lang="en-US" dirty="0"/>
              <a:t>The</a:t>
            </a:r>
            <a:r>
              <a:rPr lang="en-US" baseline="0" dirty="0"/>
              <a:t> American Arts and Crafts Movement gave </a:t>
            </a:r>
            <a:r>
              <a:rPr lang="en-US" baseline="0" dirty="0" err="1"/>
              <a:t>DeCora</a:t>
            </a:r>
            <a:r>
              <a:rPr lang="en-US" baseline="0" dirty="0"/>
              <a:t> a vehicle </a:t>
            </a:r>
            <a:r>
              <a:rPr lang="en-US" sz="1200" kern="1200" dirty="0">
                <a:solidFill>
                  <a:schemeClr val="tx1"/>
                </a:solidFill>
                <a:effectLst/>
                <a:latin typeface="+mn-lt"/>
                <a:ea typeface="+mn-ea"/>
                <a:cs typeface="+mn-cs"/>
              </a:rPr>
              <a:t>to promote the value of Native American art and design. A magazine published at the</a:t>
            </a:r>
            <a:r>
              <a:rPr lang="en-US" sz="1200" kern="1200" baseline="0" dirty="0">
                <a:solidFill>
                  <a:schemeClr val="tx1"/>
                </a:solidFill>
                <a:effectLst/>
                <a:latin typeface="+mn-lt"/>
                <a:ea typeface="+mn-ea"/>
                <a:cs typeface="+mn-cs"/>
              </a:rPr>
              <a:t> Carlisle School included designs and illustrations produced and printed by students.  Thus she was able to combine </a:t>
            </a:r>
            <a:r>
              <a:rPr lang="en-US" sz="1200" kern="1200" dirty="0">
                <a:solidFill>
                  <a:schemeClr val="tx1"/>
                </a:solidFill>
                <a:effectLst/>
                <a:latin typeface="+mn-lt"/>
                <a:ea typeface="+mn-ea"/>
                <a:cs typeface="+mn-cs"/>
              </a:rPr>
              <a:t>artistry and practicality and to use art as a means to economic independence for the students.</a:t>
            </a:r>
            <a:r>
              <a:rPr lang="en-US" sz="1200" kern="1200" baseline="0" dirty="0">
                <a:solidFill>
                  <a:schemeClr val="tx1"/>
                </a:solidFill>
                <a:effectLst/>
                <a:latin typeface="+mn-lt"/>
                <a:ea typeface="+mn-ea"/>
                <a:cs typeface="+mn-cs"/>
              </a:rPr>
              <a:t> She showed this ability on one occasion when she left an assignment for her students to complete. On her return she found they had not followed her instructions; </a:t>
            </a:r>
            <a:r>
              <a:rPr lang="en-US" sz="1200" kern="1200" dirty="0">
                <a:solidFill>
                  <a:schemeClr val="tx1"/>
                </a:solidFill>
                <a:effectLst/>
                <a:latin typeface="+mn-lt"/>
                <a:ea typeface="+mn-ea"/>
                <a:cs typeface="+mn-cs"/>
              </a:rPr>
              <a:t>instead they had woven covers for the handles of the knives which they were to use. Instead of a punishment she asked them to teach her the stitch which they had invented to accomplish the task.</a:t>
            </a:r>
          </a:p>
          <a:p>
            <a:r>
              <a:rPr lang="en-US" sz="1200" kern="1200" dirty="0">
                <a:solidFill>
                  <a:schemeClr val="tx1"/>
                </a:solidFill>
                <a:effectLst/>
                <a:latin typeface="+mn-lt"/>
                <a:ea typeface="+mn-ea"/>
                <a:cs typeface="+mn-cs"/>
              </a:rPr>
              <a:t>A frontispiece</a:t>
            </a:r>
            <a:r>
              <a:rPr lang="en-US" sz="1200" kern="1200" baseline="0" dirty="0">
                <a:solidFill>
                  <a:schemeClr val="tx1"/>
                </a:solidFill>
                <a:effectLst/>
                <a:latin typeface="+mn-lt"/>
                <a:ea typeface="+mn-ea"/>
                <a:cs typeface="+mn-cs"/>
              </a:rPr>
              <a:t> for </a:t>
            </a:r>
            <a:r>
              <a:rPr lang="en-US" sz="1200" i="1" kern="1200" baseline="0" dirty="0">
                <a:solidFill>
                  <a:schemeClr val="tx1"/>
                </a:solidFill>
                <a:effectLst/>
                <a:latin typeface="+mn-lt"/>
                <a:ea typeface="+mn-ea"/>
                <a:cs typeface="+mn-cs"/>
              </a:rPr>
              <a:t>The Middle Five </a:t>
            </a:r>
            <a:r>
              <a:rPr lang="en-US" sz="1200" kern="1200" baseline="0" dirty="0">
                <a:solidFill>
                  <a:schemeClr val="tx1"/>
                </a:solidFill>
                <a:effectLst/>
                <a:latin typeface="+mn-lt"/>
                <a:ea typeface="+mn-ea"/>
                <a:cs typeface="+mn-cs"/>
              </a:rPr>
              <a:t>shows a student comforting a recent arrival from Omaha to the mission school in Nebraska.</a:t>
            </a:r>
          </a:p>
          <a:p>
            <a:r>
              <a:rPr lang="en-US" sz="1200" kern="1200" baseline="0" dirty="0">
                <a:solidFill>
                  <a:schemeClr val="tx1"/>
                </a:solidFill>
                <a:effectLst/>
                <a:latin typeface="+mn-lt"/>
                <a:ea typeface="+mn-ea"/>
                <a:cs typeface="+mn-cs"/>
              </a:rPr>
              <a:t>An illustration for the book, </a:t>
            </a:r>
            <a:r>
              <a:rPr lang="en-US" sz="1200" i="1" kern="1200" baseline="0" dirty="0">
                <a:solidFill>
                  <a:schemeClr val="tx1"/>
                </a:solidFill>
                <a:effectLst/>
                <a:latin typeface="+mn-lt"/>
                <a:ea typeface="+mn-ea"/>
                <a:cs typeface="+mn-cs"/>
              </a:rPr>
              <a:t>Yellow Star:  A Story of East and West </a:t>
            </a:r>
            <a:r>
              <a:rPr lang="en-US" sz="1200" kern="1200" baseline="0" dirty="0">
                <a:solidFill>
                  <a:schemeClr val="tx1"/>
                </a:solidFill>
                <a:effectLst/>
                <a:latin typeface="+mn-lt"/>
                <a:ea typeface="+mn-ea"/>
                <a:cs typeface="+mn-cs"/>
              </a:rPr>
              <a:t>by Elaine </a:t>
            </a:r>
            <a:r>
              <a:rPr lang="en-US" sz="1200" kern="1200" baseline="0" dirty="0" err="1">
                <a:solidFill>
                  <a:schemeClr val="tx1"/>
                </a:solidFill>
                <a:effectLst/>
                <a:latin typeface="+mn-lt"/>
                <a:ea typeface="+mn-ea"/>
                <a:cs typeface="+mn-cs"/>
              </a:rPr>
              <a:t>Goodale</a:t>
            </a:r>
            <a:r>
              <a:rPr lang="en-US" sz="1200" kern="1200" baseline="0" dirty="0">
                <a:solidFill>
                  <a:schemeClr val="tx1"/>
                </a:solidFill>
                <a:effectLst/>
                <a:latin typeface="+mn-lt"/>
                <a:ea typeface="+mn-ea"/>
                <a:cs typeface="+mn-cs"/>
              </a:rPr>
              <a:t> Eastman, reflects the tension in the relationships to both the Indian and white worlds.</a:t>
            </a:r>
          </a:p>
          <a:p>
            <a:r>
              <a:rPr lang="en-US" sz="1200" kern="1200" baseline="0" dirty="0">
                <a:solidFill>
                  <a:schemeClr val="tx1"/>
                </a:solidFill>
                <a:effectLst/>
                <a:latin typeface="+mn-lt"/>
                <a:ea typeface="+mn-ea"/>
                <a:cs typeface="+mn-cs"/>
              </a:rPr>
              <a:t>Just as </a:t>
            </a:r>
            <a:r>
              <a:rPr lang="en-US" sz="1200" kern="1200" dirty="0" err="1">
                <a:solidFill>
                  <a:schemeClr val="tx1"/>
                </a:solidFill>
                <a:effectLst/>
                <a:latin typeface="+mn-lt"/>
                <a:ea typeface="+mn-ea"/>
                <a:cs typeface="+mn-cs"/>
              </a:rPr>
              <a:t>Zitkala</a:t>
            </a:r>
            <a:r>
              <a:rPr lang="en-US" sz="1200" kern="1200" dirty="0">
                <a:solidFill>
                  <a:schemeClr val="tx1"/>
                </a:solidFill>
                <a:effectLst/>
                <a:latin typeface="+mn-lt"/>
                <a:ea typeface="+mn-ea"/>
                <a:cs typeface="+mn-cs"/>
              </a:rPr>
              <a:t>-Sa, a Sioux woman writer, tried to “transplant the native spirit of the tales - root and all - into the English language,” </a:t>
            </a:r>
            <a:r>
              <a:rPr lang="en-US" sz="1200" kern="1200" dirty="0" err="1">
                <a:solidFill>
                  <a:schemeClr val="tx1"/>
                </a:solidFill>
                <a:effectLst/>
                <a:latin typeface="+mn-lt"/>
                <a:ea typeface="+mn-ea"/>
                <a:cs typeface="+mn-cs"/>
              </a:rPr>
              <a:t>DeCora</a:t>
            </a:r>
            <a:r>
              <a:rPr lang="en-US" sz="1200" kern="1200" dirty="0">
                <a:solidFill>
                  <a:schemeClr val="tx1"/>
                </a:solidFill>
                <a:effectLst/>
                <a:latin typeface="+mn-lt"/>
                <a:ea typeface="+mn-ea"/>
                <a:cs typeface="+mn-cs"/>
              </a:rPr>
              <a:t> also</a:t>
            </a:r>
            <a:r>
              <a:rPr lang="en-US" sz="1200" kern="1200" baseline="0" dirty="0">
                <a:solidFill>
                  <a:schemeClr val="tx1"/>
                </a:solidFill>
                <a:effectLst/>
                <a:latin typeface="+mn-lt"/>
                <a:ea typeface="+mn-ea"/>
                <a:cs typeface="+mn-cs"/>
              </a:rPr>
              <a:t> attempted to “</a:t>
            </a:r>
            <a:r>
              <a:rPr lang="en-US" sz="1200" kern="1200" dirty="0">
                <a:solidFill>
                  <a:schemeClr val="tx1"/>
                </a:solidFill>
                <a:effectLst/>
                <a:latin typeface="+mn-lt"/>
                <a:ea typeface="+mn-ea"/>
                <a:cs typeface="+mn-cs"/>
              </a:rPr>
              <a:t>translate Indian customs and life style into and through western European pictorial traditions.”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664474-F66A-4F0E-BD7E-4B5C48B00427}" type="slidenum">
              <a:rPr lang="en-US" smtClean="0"/>
              <a:t>29</a:t>
            </a:fld>
            <a:endParaRPr lang="en-US"/>
          </a:p>
        </p:txBody>
      </p:sp>
    </p:spTree>
    <p:extLst>
      <p:ext uri="{BB962C8B-B14F-4D97-AF65-F5344CB8AC3E}">
        <p14:creationId xmlns:p14="http://schemas.microsoft.com/office/powerpoint/2010/main" val="2997172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 Mary Golda Ross, Floy Agnes Lee, and Isabella Abbott.</a:t>
            </a:r>
          </a:p>
        </p:txBody>
      </p:sp>
      <p:sp>
        <p:nvSpPr>
          <p:cNvPr id="4" name="Slide Number Placeholder 3"/>
          <p:cNvSpPr>
            <a:spLocks noGrp="1"/>
          </p:cNvSpPr>
          <p:nvPr>
            <p:ph type="sldNum" sz="quarter" idx="10"/>
          </p:nvPr>
        </p:nvSpPr>
        <p:spPr/>
        <p:txBody>
          <a:bodyPr/>
          <a:lstStyle/>
          <a:p>
            <a:fld id="{07664474-F66A-4F0E-BD7E-4B5C48B00427}" type="slidenum">
              <a:rPr lang="en-US" smtClean="0"/>
              <a:t>30</a:t>
            </a:fld>
            <a:endParaRPr lang="en-US"/>
          </a:p>
        </p:txBody>
      </p:sp>
    </p:spTree>
    <p:extLst>
      <p:ext uri="{BB962C8B-B14F-4D97-AF65-F5344CB8AC3E}">
        <p14:creationId xmlns:p14="http://schemas.microsoft.com/office/powerpoint/2010/main" val="2849035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Great-great-granddaughter</a:t>
            </a:r>
            <a:r>
              <a:rPr lang="en-US" baseline="0" dirty="0"/>
              <a:t> of Cherokee Chief John Ross, Mary Golda Ross graduated from the Cherokee Female Seminary in Tahlequah, Ok. She benefited from the Cherokee’s emphasis on equal education for men and women and from there Mary went on to pursue a career usually open only to men. She said, </a:t>
            </a:r>
            <a:r>
              <a:rPr lang="en-US" sz="1200" kern="1200" dirty="0">
                <a:solidFill>
                  <a:schemeClr val="tx1"/>
                </a:solidFill>
                <a:effectLst/>
                <a:latin typeface="+mn-lt"/>
                <a:ea typeface="+mn-ea"/>
                <a:cs typeface="+mn-cs"/>
              </a:rPr>
              <a:t>“It did not bother me to be the only girl in the math class.” </a:t>
            </a:r>
          </a:p>
          <a:p>
            <a:r>
              <a:rPr lang="en-US" sz="1200" kern="1200" dirty="0">
                <a:solidFill>
                  <a:schemeClr val="tx1"/>
                </a:solidFill>
                <a:effectLst/>
                <a:latin typeface="+mn-lt"/>
                <a:ea typeface="+mn-ea"/>
                <a:cs typeface="+mn-cs"/>
              </a:rPr>
              <a:t>Pursuing a passion for astronomy,</a:t>
            </a:r>
            <a:r>
              <a:rPr lang="en-US" sz="1200" kern="1200" baseline="0" dirty="0">
                <a:solidFill>
                  <a:schemeClr val="tx1"/>
                </a:solidFill>
                <a:effectLst/>
                <a:latin typeface="+mn-lt"/>
                <a:ea typeface="+mn-ea"/>
                <a:cs typeface="+mn-cs"/>
              </a:rPr>
              <a:t> she took a master’s degree at the Colorado State College of Education and after earning her degree she joined the Lockheed Aircraft Corporation in 1942.  After helping to design the P-38 fighter airplane, she became an integral part of the “space race.” </a:t>
            </a:r>
          </a:p>
          <a:p>
            <a:r>
              <a:rPr lang="en-US" sz="1200" kern="1200" baseline="0" dirty="0">
                <a:solidFill>
                  <a:schemeClr val="tx1"/>
                </a:solidFill>
                <a:effectLst/>
                <a:latin typeface="+mn-lt"/>
                <a:ea typeface="+mn-ea"/>
                <a:cs typeface="+mn-cs"/>
              </a:rPr>
              <a:t>As one of the 40 engineers in Lockheed’s Advanced Development Programs, known as the Skunk Works, she was the only woman on the team and also the only American Indian.</a:t>
            </a:r>
          </a:p>
          <a:p>
            <a:r>
              <a:rPr lang="en-US" sz="1200" kern="1200" dirty="0">
                <a:solidFill>
                  <a:schemeClr val="tx1"/>
                </a:solidFill>
                <a:effectLst/>
                <a:latin typeface="+mn-lt"/>
                <a:ea typeface="+mn-ea"/>
                <a:cs typeface="+mn-cs"/>
              </a:rPr>
              <a:t>The 2019 Native American $1 coin features the contributions of Native Americans to the United States space program. These accomplishments include the work of Mary Golda Ross of the Cherokee Nation</a:t>
            </a:r>
            <a:r>
              <a:rPr lang="en-US" sz="1200" kern="1200" baseline="0" dirty="0">
                <a:solidFill>
                  <a:schemeClr val="tx1"/>
                </a:solidFill>
                <a:effectLst/>
                <a:latin typeface="+mn-lt"/>
                <a:ea typeface="+mn-ea"/>
                <a:cs typeface="+mn-cs"/>
              </a:rPr>
              <a:t> as well as astronaut John Herrington, Chickasaw Nation. He was the first Native American to walk in space and as part of the 16</a:t>
            </a:r>
            <a:r>
              <a:rPr lang="en-US" sz="1200" kern="1200" baseline="30000" dirty="0">
                <a:solidFill>
                  <a:schemeClr val="tx1"/>
                </a:solidFill>
                <a:effectLst/>
                <a:latin typeface="+mn-lt"/>
                <a:ea typeface="+mn-ea"/>
                <a:cs typeface="+mn-cs"/>
              </a:rPr>
              <a:t>th</a:t>
            </a:r>
            <a:r>
              <a:rPr lang="en-US" sz="1200" kern="1200" baseline="0" dirty="0">
                <a:solidFill>
                  <a:schemeClr val="tx1"/>
                </a:solidFill>
                <a:effectLst/>
                <a:latin typeface="+mn-lt"/>
                <a:ea typeface="+mn-ea"/>
                <a:cs typeface="+mn-cs"/>
              </a:rPr>
              <a:t> Space Shuttle mission he carried the Chickasaw Nation flag to honor his heritage.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664474-F66A-4F0E-BD7E-4B5C48B00427}" type="slidenum">
              <a:rPr lang="en-US" smtClean="0"/>
              <a:t>31</a:t>
            </a:fld>
            <a:endParaRPr lang="en-US"/>
          </a:p>
        </p:txBody>
      </p:sp>
    </p:spTree>
    <p:extLst>
      <p:ext uri="{BB962C8B-B14F-4D97-AF65-F5344CB8AC3E}">
        <p14:creationId xmlns:p14="http://schemas.microsoft.com/office/powerpoint/2010/main" val="3394137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Mary Golda Ross: Ad Astra per Astra </a:t>
            </a:r>
            <a:r>
              <a:rPr lang="en-US" sz="1200" kern="1200" dirty="0">
                <a:solidFill>
                  <a:schemeClr val="tx1"/>
                </a:solidFill>
                <a:effectLst/>
                <a:latin typeface="+mn-lt"/>
                <a:ea typeface="+mn-ea"/>
                <a:cs typeface="+mn-cs"/>
              </a:rPr>
              <a:t>by Cherokee artist America Meredith shows Mary Golda Ross against a starry, rocket-filled sky. Ad Astra per Astra means “to the stars from the stars” (a play on the Latin phrase per </a:t>
            </a:r>
            <a:r>
              <a:rPr lang="en-US" sz="1200" kern="1200" dirty="0" err="1">
                <a:solidFill>
                  <a:schemeClr val="tx1"/>
                </a:solidFill>
                <a:effectLst/>
                <a:latin typeface="+mn-lt"/>
                <a:ea typeface="+mn-ea"/>
                <a:cs typeface="+mn-cs"/>
              </a:rPr>
              <a:t>aspera</a:t>
            </a:r>
            <a:r>
              <a:rPr lang="en-US" sz="1200" kern="1200" dirty="0">
                <a:solidFill>
                  <a:schemeClr val="tx1"/>
                </a:solidFill>
                <a:effectLst/>
                <a:latin typeface="+mn-lt"/>
                <a:ea typeface="+mn-ea"/>
                <a:cs typeface="+mn-cs"/>
              </a:rPr>
              <a:t> ad </a:t>
            </a:r>
            <a:r>
              <a:rPr lang="en-US" sz="1200" kern="1200" dirty="0" err="1">
                <a:solidFill>
                  <a:schemeClr val="tx1"/>
                </a:solidFill>
                <a:effectLst/>
                <a:latin typeface="+mn-lt"/>
                <a:ea typeface="+mn-ea"/>
                <a:cs typeface="+mn-cs"/>
              </a:rPr>
              <a:t>astra</a:t>
            </a:r>
            <a:r>
              <a:rPr lang="en-US" sz="1200" kern="1200" dirty="0">
                <a:solidFill>
                  <a:schemeClr val="tx1"/>
                </a:solidFill>
                <a:effectLst/>
                <a:latin typeface="+mn-lt"/>
                <a:ea typeface="+mn-ea"/>
                <a:cs typeface="+mn-cs"/>
              </a:rPr>
              <a:t>) and references a Cherokee origin story of how humans arrived on Earth from the Pleiades. Mary stumped</a:t>
            </a:r>
            <a:r>
              <a:rPr lang="en-US" sz="1200" kern="1200" baseline="0" dirty="0">
                <a:solidFill>
                  <a:schemeClr val="tx1"/>
                </a:solidFill>
                <a:effectLst/>
                <a:latin typeface="+mn-lt"/>
                <a:ea typeface="+mn-ea"/>
                <a:cs typeface="+mn-cs"/>
              </a:rPr>
              <a:t> the stars on the panel of “What’s My Line?” TV show in 1958.</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her retirement, Mary worked to recruit young women and Native Americans to engineering careers. At the age of 96, she participated in the opening ceremonies of the Smithsonian’s National Museum of the American Indian on the National Mall in Washington, D.C.</a:t>
            </a:r>
          </a:p>
          <a:p>
            <a:r>
              <a:rPr lang="en-US" sz="1200" kern="1200" dirty="0">
                <a:solidFill>
                  <a:schemeClr val="tx1"/>
                </a:solidFill>
                <a:effectLst/>
                <a:latin typeface="+mn-lt"/>
                <a:ea typeface="+mn-ea"/>
                <a:cs typeface="+mn-cs"/>
              </a:rPr>
              <a:t>A Google Doodle honored Mary Golda Ross on the 110th anniversary of her birth, Aug. 9, 2018. </a:t>
            </a:r>
            <a:endParaRPr lang="en-US" dirty="0"/>
          </a:p>
        </p:txBody>
      </p:sp>
      <p:sp>
        <p:nvSpPr>
          <p:cNvPr id="4" name="Slide Number Placeholder 3"/>
          <p:cNvSpPr>
            <a:spLocks noGrp="1"/>
          </p:cNvSpPr>
          <p:nvPr>
            <p:ph type="sldNum" sz="quarter" idx="10"/>
          </p:nvPr>
        </p:nvSpPr>
        <p:spPr/>
        <p:txBody>
          <a:bodyPr/>
          <a:lstStyle/>
          <a:p>
            <a:fld id="{07664474-F66A-4F0E-BD7E-4B5C48B00427}" type="slidenum">
              <a:rPr lang="en-US" smtClean="0"/>
              <a:t>32</a:t>
            </a:fld>
            <a:endParaRPr lang="en-US"/>
          </a:p>
        </p:txBody>
      </p:sp>
    </p:spTree>
    <p:extLst>
      <p:ext uri="{BB962C8B-B14F-4D97-AF65-F5344CB8AC3E}">
        <p14:creationId xmlns:p14="http://schemas.microsoft.com/office/powerpoint/2010/main" val="99887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Floy Agnes Lee's mother was German-American and her father was a member of the Santa Clara Pueblo. They met while they were teaching at a boarding</a:t>
            </a:r>
            <a:r>
              <a:rPr lang="en-US" sz="1200" kern="1200" baseline="0" dirty="0">
                <a:solidFill>
                  <a:schemeClr val="tx1"/>
                </a:solidFill>
                <a:effectLst/>
                <a:latin typeface="+mn-lt"/>
                <a:ea typeface="+mn-ea"/>
                <a:cs typeface="+mn-cs"/>
              </a:rPr>
              <a:t> school in Santa Fe. Although she grew up in the Indian school she was sent to St. Mary’s School and then </a:t>
            </a:r>
            <a:r>
              <a:rPr lang="en-US" sz="1200" kern="1200" dirty="0">
                <a:solidFill>
                  <a:schemeClr val="tx1"/>
                </a:solidFill>
                <a:effectLst/>
                <a:latin typeface="+mn-lt"/>
                <a:ea typeface="+mn-ea"/>
                <a:cs typeface="+mn-cs"/>
              </a:rPr>
              <a:t>graduated from Albuquerque High School. In 1945, she graduated from the University of New Mexico with a degree in biology. During her college years, she also learned to fly planes, with the goal of joining the Women's Air Force</a:t>
            </a:r>
            <a:r>
              <a:rPr lang="en-US" sz="1200" kern="1200" baseline="0" dirty="0">
                <a:solidFill>
                  <a:schemeClr val="tx1"/>
                </a:solidFill>
                <a:effectLst/>
                <a:latin typeface="+mn-lt"/>
                <a:ea typeface="+mn-ea"/>
                <a:cs typeface="+mn-cs"/>
              </a:rPr>
              <a:t> but the program was suspended. </a:t>
            </a:r>
          </a:p>
          <a:p>
            <a:pPr fontAlgn="base"/>
            <a:r>
              <a:rPr lang="en-US" sz="1200" kern="1200" baseline="0" dirty="0">
                <a:solidFill>
                  <a:schemeClr val="tx1"/>
                </a:solidFill>
                <a:effectLst/>
                <a:latin typeface="+mn-lt"/>
                <a:ea typeface="+mn-ea"/>
                <a:cs typeface="+mn-cs"/>
              </a:rPr>
              <a:t>After graduation the head of the biology department asked her to stay on and do some research for him. Although she looked forward to seeing her white relatives in Indiana after graduation, she accepted the lab job which included </a:t>
            </a:r>
            <a:r>
              <a:rPr lang="en-US" sz="1200" kern="1200" dirty="0">
                <a:solidFill>
                  <a:schemeClr val="tx1"/>
                </a:solidFill>
                <a:effectLst/>
                <a:latin typeface="+mn-lt"/>
                <a:ea typeface="+mn-ea"/>
                <a:cs typeface="+mn-cs"/>
              </a:rPr>
              <a:t>recording information on what the Indians ate before the states became united. </a:t>
            </a:r>
          </a:p>
          <a:p>
            <a:pPr fontAlgn="base"/>
            <a:r>
              <a:rPr lang="en-US" sz="1200" kern="1200" dirty="0">
                <a:solidFill>
                  <a:schemeClr val="tx1"/>
                </a:solidFill>
                <a:effectLst/>
                <a:latin typeface="+mn-lt"/>
                <a:ea typeface="+mn-ea"/>
                <a:cs typeface="+mn-cs"/>
              </a:rPr>
              <a:t>Then came the job offer to work at Los Alamos.</a:t>
            </a:r>
          </a:p>
          <a:p>
            <a:pPr fontAlgn="base"/>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664474-F66A-4F0E-BD7E-4B5C48B00427}" type="slidenum">
              <a:rPr lang="en-US" smtClean="0"/>
              <a:t>33</a:t>
            </a:fld>
            <a:endParaRPr lang="en-US"/>
          </a:p>
        </p:txBody>
      </p:sp>
    </p:spTree>
    <p:extLst>
      <p:ext uri="{BB962C8B-B14F-4D97-AF65-F5344CB8AC3E}">
        <p14:creationId xmlns:p14="http://schemas.microsoft.com/office/powerpoint/2010/main" val="2631733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doing research on plants at the University of New Mexico, her professor</a:t>
            </a:r>
            <a:r>
              <a:rPr lang="en-US" baseline="0" dirty="0"/>
              <a:t> got a call from Los Alamos with a request for a biology student or a graduate to work in the hematology laboratory. She was offered the job and took it since she had not lined up a job following graduation.</a:t>
            </a:r>
          </a:p>
          <a:p>
            <a:pPr marL="0" marR="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hematologist at Los Alamos, she collected blood from Manhattan Project scientists, including from Louis </a:t>
            </a:r>
            <a:r>
              <a:rPr lang="en-US" sz="1200" kern="1200" dirty="0" err="1">
                <a:solidFill>
                  <a:schemeClr val="tx1"/>
                </a:solidFill>
                <a:effectLst/>
                <a:latin typeface="+mn-lt"/>
                <a:ea typeface="+mn-ea"/>
                <a:cs typeface="+mn-cs"/>
              </a:rPr>
              <a:t>Slotin</a:t>
            </a:r>
            <a:r>
              <a:rPr lang="en-US" sz="1200" kern="1200" dirty="0">
                <a:solidFill>
                  <a:schemeClr val="tx1"/>
                </a:solidFill>
                <a:effectLst/>
                <a:latin typeface="+mn-lt"/>
                <a:ea typeface="+mn-ea"/>
                <a:cs typeface="+mn-cs"/>
              </a:rPr>
              <a:t> and Alvin Graves after the critical accident that exposed </a:t>
            </a:r>
            <a:r>
              <a:rPr lang="en-US" sz="1200" kern="1200" dirty="0" err="1">
                <a:solidFill>
                  <a:schemeClr val="tx1"/>
                </a:solidFill>
                <a:effectLst/>
                <a:latin typeface="+mn-lt"/>
                <a:ea typeface="+mn-ea"/>
                <a:cs typeface="+mn-cs"/>
              </a:rPr>
              <a:t>Slotin</a:t>
            </a:r>
            <a:r>
              <a:rPr lang="en-US" sz="1200" kern="1200" dirty="0">
                <a:solidFill>
                  <a:schemeClr val="tx1"/>
                </a:solidFill>
                <a:effectLst/>
                <a:latin typeface="+mn-lt"/>
                <a:ea typeface="+mn-ea"/>
                <a:cs typeface="+mn-cs"/>
              </a:rPr>
              <a:t> to a fatal amount of radiation. She played tennis, and often won, with </a:t>
            </a:r>
            <a:r>
              <a:rPr lang="en-US" sz="1200" u="none" kern="1200" dirty="0">
                <a:solidFill>
                  <a:schemeClr val="tx1"/>
                </a:solidFill>
                <a:effectLst/>
                <a:latin typeface="+mn-lt"/>
                <a:ea typeface="+mn-ea"/>
                <a:cs typeface="+mn-cs"/>
              </a:rPr>
              <a:t>Enrico</a:t>
            </a:r>
            <a:r>
              <a:rPr lang="en-US" sz="1200" u="none" kern="1200" baseline="0" dirty="0">
                <a:solidFill>
                  <a:schemeClr val="tx1"/>
                </a:solidFill>
                <a:effectLst/>
                <a:latin typeface="+mn-lt"/>
                <a:ea typeface="+mn-ea"/>
                <a:cs typeface="+mn-cs"/>
              </a:rPr>
              <a:t> Fermi</a:t>
            </a:r>
            <a:r>
              <a:rPr lang="en-US" sz="1200" kern="1200" dirty="0">
                <a:solidFill>
                  <a:schemeClr val="tx1"/>
                </a:solidFill>
                <a:effectLst/>
                <a:latin typeface="+mn-lt"/>
                <a:ea typeface="+mn-ea"/>
                <a:cs typeface="+mn-cs"/>
              </a:rPr>
              <a:t> and interacted with other Manhattan Project scientists.</a:t>
            </a:r>
          </a:p>
          <a:p>
            <a:pPr marL="0" marR="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Later</a:t>
            </a:r>
            <a:r>
              <a:rPr lang="en-US" sz="1200" kern="1200" baseline="0" dirty="0">
                <a:solidFill>
                  <a:schemeClr val="tx1"/>
                </a:solidFill>
                <a:effectLst/>
                <a:latin typeface="+mn-lt"/>
                <a:ea typeface="+mn-ea"/>
                <a:cs typeface="+mn-cs"/>
              </a:rPr>
              <a:t> she worked at the </a:t>
            </a:r>
            <a:r>
              <a:rPr lang="en-US" sz="1200" kern="1200" dirty="0">
                <a:solidFill>
                  <a:schemeClr val="tx1"/>
                </a:solidFill>
                <a:effectLst/>
                <a:latin typeface="+mn-lt"/>
                <a:ea typeface="+mn-ea"/>
                <a:cs typeface="+mn-cs"/>
              </a:rPr>
              <a:t>Chicago Met Lab, and later Argonne National Laboratory and the Jet Propulsion Laboratory. While working and caring for her daughter Patricia as a single mother, she earned her Ph.D. at the University of Chicago. Over the course of her long career, she conducted research on the impact of radiation on chromosomes.</a:t>
            </a:r>
          </a:p>
          <a:p>
            <a:pPr marL="0" marR="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Floy</a:t>
            </a:r>
            <a:r>
              <a:rPr lang="en-US" sz="1200" kern="1200" baseline="0" dirty="0">
                <a:solidFill>
                  <a:schemeClr val="tx1"/>
                </a:solidFill>
                <a:effectLst/>
                <a:latin typeface="+mn-lt"/>
                <a:ea typeface="+mn-ea"/>
                <a:cs typeface="+mn-cs"/>
              </a:rPr>
              <a:t> has been honored during Women’s History Month. </a:t>
            </a:r>
            <a:r>
              <a:rPr lang="en-US" sz="1200" kern="1200" dirty="0">
                <a:solidFill>
                  <a:schemeClr val="tx1"/>
                </a:solidFill>
                <a:effectLst/>
                <a:latin typeface="+mn-lt"/>
                <a:ea typeface="+mn-ea"/>
                <a:cs typeface="+mn-cs"/>
              </a:rPr>
              <a:t>Her great contributions to science, technology,</a:t>
            </a:r>
            <a:r>
              <a:rPr lang="en-US" sz="1200" kern="1200" baseline="0" dirty="0">
                <a:solidFill>
                  <a:schemeClr val="tx1"/>
                </a:solidFill>
                <a:effectLst/>
                <a:latin typeface="+mn-lt"/>
                <a:ea typeface="+mn-ea"/>
                <a:cs typeface="+mn-cs"/>
              </a:rPr>
              <a:t> engineering and mathematics (STEM fields of education) have been recognized by educators who have used her and other women to inspire students to achieve in many fields. A lesson plan for grades 7-12 uses oral interviews, “Voices of the Manhattan Project,” created by the Atomic Heritage Foundation with the objective of learning critical thinking skills in analysis of primary and secondary sources.</a:t>
            </a:r>
            <a:endParaRPr lang="en-US" sz="120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664474-F66A-4F0E-BD7E-4B5C48B00427}" type="slidenum">
              <a:rPr lang="en-US" smtClean="0"/>
              <a:t>34</a:t>
            </a:fld>
            <a:endParaRPr lang="en-US"/>
          </a:p>
        </p:txBody>
      </p:sp>
    </p:spTree>
    <p:extLst>
      <p:ext uri="{BB962C8B-B14F-4D97-AF65-F5344CB8AC3E}">
        <p14:creationId xmlns:p14="http://schemas.microsoft.com/office/powerpoint/2010/main" val="4021282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 Gertrude Simmons, Ladonna Harris, Eliza “</a:t>
            </a:r>
            <a:r>
              <a:rPr lang="en-US" dirty="0" err="1"/>
              <a:t>Lyda</a:t>
            </a:r>
            <a:r>
              <a:rPr lang="en-US" dirty="0"/>
              <a:t>” Conley,</a:t>
            </a:r>
            <a:r>
              <a:rPr lang="en-US" baseline="0" dirty="0"/>
              <a:t> Lucy Covington, Elizabeth </a:t>
            </a:r>
            <a:r>
              <a:rPr lang="en-US" baseline="0" dirty="0" err="1"/>
              <a:t>Peratrovich</a:t>
            </a:r>
            <a:r>
              <a:rPr lang="en-US" baseline="0" dirty="0"/>
              <a:t>, and Elouise </a:t>
            </a:r>
            <a:r>
              <a:rPr lang="en-US" baseline="0" dirty="0" err="1"/>
              <a:t>Cobell</a:t>
            </a:r>
            <a:r>
              <a:rPr lang="en-US" baseline="0" dirty="0"/>
              <a:t>.</a:t>
            </a:r>
            <a:endParaRPr lang="en-US" dirty="0"/>
          </a:p>
        </p:txBody>
      </p:sp>
      <p:sp>
        <p:nvSpPr>
          <p:cNvPr id="4" name="Slide Number Placeholder 3"/>
          <p:cNvSpPr>
            <a:spLocks noGrp="1"/>
          </p:cNvSpPr>
          <p:nvPr>
            <p:ph type="sldNum" sz="quarter" idx="10"/>
          </p:nvPr>
        </p:nvSpPr>
        <p:spPr/>
        <p:txBody>
          <a:bodyPr/>
          <a:lstStyle/>
          <a:p>
            <a:fld id="{C84A6422-A904-4356-BEA5-9F4971C5BE05}" type="slidenum">
              <a:rPr lang="en-US" smtClean="0"/>
              <a:t>8</a:t>
            </a:fld>
            <a:endParaRPr lang="en-US"/>
          </a:p>
        </p:txBody>
      </p:sp>
    </p:spTree>
    <p:extLst>
      <p:ext uri="{BB962C8B-B14F-4D97-AF65-F5344CB8AC3E}">
        <p14:creationId xmlns:p14="http://schemas.microsoft.com/office/powerpoint/2010/main" val="41098481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Isabella Abbott’s mother</a:t>
            </a:r>
            <a:r>
              <a:rPr lang="en-US" sz="1200" kern="1200" dirty="0">
                <a:solidFill>
                  <a:schemeClr val="tx1"/>
                </a:solidFill>
                <a:effectLst/>
                <a:latin typeface="+mn-lt"/>
                <a:ea typeface="+mn-ea"/>
                <a:cs typeface="+mn-cs"/>
              </a:rPr>
              <a:t> taught her about edible Hawaiian seaweeds and the value and diversity of Hawaii's native plants.  She met Don</a:t>
            </a:r>
            <a:r>
              <a:rPr lang="en-US" sz="1200" kern="1200" baseline="0" dirty="0">
                <a:solidFill>
                  <a:schemeClr val="tx1"/>
                </a:solidFill>
                <a:effectLst/>
                <a:latin typeface="+mn-lt"/>
                <a:ea typeface="+mn-ea"/>
                <a:cs typeface="+mn-cs"/>
              </a:rPr>
              <a:t> Abbott while both were undergraduates at the University of Hawai’i in 1941. He had come to be a pearl diver not realizing they did not live in warm water. Evidently he found a pearl of a different sort, as they had a long marriage, both working in chosen fields and often hosted students in their home.</a:t>
            </a:r>
          </a:p>
          <a:p>
            <a:r>
              <a:rPr lang="en-US" sz="1200" kern="1200" baseline="0" dirty="0">
                <a:solidFill>
                  <a:schemeClr val="tx1"/>
                </a:solidFill>
                <a:effectLst/>
                <a:latin typeface="+mn-lt"/>
                <a:ea typeface="+mn-ea"/>
                <a:cs typeface="+mn-cs"/>
              </a:rPr>
              <a:t>After earning her PhD she was hired as a lecturer in biology and taught summer courses in 1960 and published scientific papers. Only in 1972, did her productivity as a researcher and skills as a teacher become so undeniable that she was hired as a full professor in biology.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 the span of her career she won many awards, including the </a:t>
            </a:r>
            <a:r>
              <a:rPr lang="en-US" sz="1200" kern="1200" dirty="0" err="1">
                <a:solidFill>
                  <a:schemeClr val="tx1"/>
                </a:solidFill>
                <a:effectLst/>
                <a:latin typeface="+mn-lt"/>
                <a:ea typeface="+mn-ea"/>
                <a:cs typeface="+mn-cs"/>
              </a:rPr>
              <a:t>Darbaker</a:t>
            </a:r>
            <a:r>
              <a:rPr lang="en-US" sz="1200" kern="1200" dirty="0">
                <a:solidFill>
                  <a:schemeClr val="tx1"/>
                </a:solidFill>
                <a:effectLst/>
                <a:latin typeface="+mn-lt"/>
                <a:ea typeface="+mn-ea"/>
                <a:cs typeface="+mn-cs"/>
              </a:rPr>
              <a:t> Prize,</a:t>
            </a:r>
            <a:r>
              <a:rPr lang="en-US" sz="1200" kern="1200" baseline="0" dirty="0">
                <a:solidFill>
                  <a:schemeClr val="tx1"/>
                </a:solidFill>
                <a:effectLst/>
                <a:latin typeface="+mn-lt"/>
                <a:ea typeface="+mn-ea"/>
                <a:cs typeface="+mn-cs"/>
              </a:rPr>
              <a:t> the </a:t>
            </a:r>
            <a:r>
              <a:rPr lang="en-US" sz="1200" kern="1200" dirty="0">
                <a:solidFill>
                  <a:schemeClr val="tx1"/>
                </a:solidFill>
                <a:effectLst/>
                <a:latin typeface="+mn-lt"/>
                <a:ea typeface="+mn-ea"/>
                <a:cs typeface="+mn-cs"/>
              </a:rPr>
              <a:t>Gilbert Morgan Smith Medal</a:t>
            </a:r>
            <a:r>
              <a:rPr lang="en-US" sz="1200" kern="1200" baseline="0" dirty="0">
                <a:solidFill>
                  <a:schemeClr val="tx1"/>
                </a:solidFill>
                <a:effectLst/>
                <a:latin typeface="+mn-lt"/>
                <a:ea typeface="+mn-ea"/>
                <a:cs typeface="+mn-cs"/>
              </a:rPr>
              <a:t> from the Academy of Natural Sciences, and recognition by the Botanical Society of America. Abbott </a:t>
            </a:r>
            <a:r>
              <a:rPr lang="en-US" sz="1200" kern="1200" dirty="0">
                <a:solidFill>
                  <a:schemeClr val="tx1"/>
                </a:solidFill>
                <a:effectLst/>
                <a:latin typeface="+mn-lt"/>
                <a:ea typeface="+mn-ea"/>
                <a:cs typeface="+mn-cs"/>
              </a:rPr>
              <a:t>was also named a Living Treasure of Hawaii</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given the opportunity to name a National Oceanographic and Atmospheric Administration research ship, the </a:t>
            </a:r>
            <a:r>
              <a:rPr lang="en-US" sz="1200" kern="1200" dirty="0" err="1">
                <a:solidFill>
                  <a:schemeClr val="tx1"/>
                </a:solidFill>
                <a:effectLst/>
                <a:latin typeface="+mn-lt"/>
                <a:ea typeface="+mn-ea"/>
                <a:cs typeface="+mn-cs"/>
              </a:rPr>
              <a:t>Hi’ialakai</a:t>
            </a:r>
            <a:r>
              <a:rPr lang="en-US" sz="1200" kern="1200" dirty="0">
                <a:solidFill>
                  <a:schemeClr val="tx1"/>
                </a:solidFill>
                <a:effectLst/>
                <a:latin typeface="+mn-lt"/>
                <a:ea typeface="+mn-ea"/>
                <a:cs typeface="+mn-cs"/>
              </a:rPr>
              <a:t>. Being named</a:t>
            </a:r>
            <a:r>
              <a:rPr lang="en-US" sz="1200" kern="1200" baseline="0" dirty="0">
                <a:solidFill>
                  <a:schemeClr val="tx1"/>
                </a:solidFill>
                <a:effectLst/>
                <a:latin typeface="+mn-lt"/>
                <a:ea typeface="+mn-ea"/>
                <a:cs typeface="+mn-cs"/>
              </a:rPr>
              <a:t> a “Living Treasure” of Hawaii, gave her great satisfaction. </a:t>
            </a:r>
            <a:r>
              <a:rPr lang="en-US" sz="1200" kern="1200" dirty="0">
                <a:solidFill>
                  <a:schemeClr val="tx1"/>
                </a:solidFill>
                <a:effectLst/>
                <a:latin typeface="+mn-lt"/>
                <a:ea typeface="+mn-ea"/>
                <a:cs typeface="+mn-cs"/>
              </a:rPr>
              <a:t>“That moved me the most,” she says, “because it’s for your contribution to your community.”</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664474-F66A-4F0E-BD7E-4B5C48B00427}" type="slidenum">
              <a:rPr lang="en-US" smtClean="0"/>
              <a:t>35</a:t>
            </a:fld>
            <a:endParaRPr lang="en-US"/>
          </a:p>
        </p:txBody>
      </p:sp>
    </p:spTree>
    <p:extLst>
      <p:ext uri="{BB962C8B-B14F-4D97-AF65-F5344CB8AC3E}">
        <p14:creationId xmlns:p14="http://schemas.microsoft.com/office/powerpoint/2010/main" val="2934115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world’s foremost authorities on </a:t>
            </a:r>
            <a:r>
              <a:rPr lang="en-US" sz="1200" kern="1200" dirty="0" err="1">
                <a:solidFill>
                  <a:schemeClr val="tx1"/>
                </a:solidFill>
                <a:effectLst/>
                <a:latin typeface="+mn-lt"/>
                <a:ea typeface="+mn-ea"/>
                <a:cs typeface="+mn-cs"/>
              </a:rPr>
              <a:t>limu</a:t>
            </a:r>
            <a:r>
              <a:rPr lang="en-US" sz="1200" kern="1200" dirty="0">
                <a:solidFill>
                  <a:schemeClr val="tx1"/>
                </a:solidFill>
                <a:effectLst/>
                <a:latin typeface="+mn-lt"/>
                <a:ea typeface="+mn-ea"/>
                <a:cs typeface="+mn-cs"/>
              </a:rPr>
              <a:t>, or the more than 70 edible varieties of seaweed, her work won Abbott the accolade “First Lady of </a:t>
            </a:r>
            <a:r>
              <a:rPr lang="en-US" sz="1200" kern="1200" dirty="0" err="1">
                <a:solidFill>
                  <a:schemeClr val="tx1"/>
                </a:solidFill>
                <a:effectLst/>
                <a:latin typeface="+mn-lt"/>
                <a:ea typeface="+mn-ea"/>
                <a:cs typeface="+mn-cs"/>
              </a:rPr>
              <a:t>Limu</a:t>
            </a:r>
            <a:r>
              <a:rPr lang="en-US" sz="1200" kern="120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 She </a:t>
            </a:r>
            <a:r>
              <a:rPr lang="en-US" sz="1200" kern="1200" dirty="0">
                <a:solidFill>
                  <a:schemeClr val="tx1"/>
                </a:solidFill>
                <a:effectLst/>
                <a:latin typeface="+mn-lt"/>
                <a:ea typeface="+mn-ea"/>
                <a:cs typeface="+mn-cs"/>
              </a:rPr>
              <a:t>believed “</a:t>
            </a:r>
            <a:r>
              <a:rPr lang="en-US" sz="1200" kern="1200" dirty="0" err="1">
                <a:solidFill>
                  <a:schemeClr val="tx1"/>
                </a:solidFill>
                <a:effectLst/>
                <a:latin typeface="+mn-lt"/>
                <a:ea typeface="+mn-ea"/>
                <a:cs typeface="+mn-cs"/>
              </a:rPr>
              <a:t>Limu</a:t>
            </a:r>
            <a:r>
              <a:rPr lang="en-US" sz="1200" kern="1200" dirty="0">
                <a:solidFill>
                  <a:schemeClr val="tx1"/>
                </a:solidFill>
                <a:effectLst/>
                <a:latin typeface="+mn-lt"/>
                <a:ea typeface="+mn-ea"/>
                <a:cs typeface="+mn-cs"/>
              </a:rPr>
              <a:t> Kala” was one of the most important seaweeds in Hawai’i. She said, “People eat it, turtles eat it. And kala means ‘to forgive.’ It’s used in purification ceremonies like </a:t>
            </a:r>
            <a:r>
              <a:rPr lang="en-US" sz="1200" kern="1200" dirty="0" err="1">
                <a:solidFill>
                  <a:schemeClr val="tx1"/>
                </a:solidFill>
                <a:effectLst/>
                <a:latin typeface="+mn-lt"/>
                <a:ea typeface="+mn-ea"/>
                <a:cs typeface="+mn-cs"/>
              </a:rPr>
              <a:t>ho’oponopono</a:t>
            </a:r>
            <a:r>
              <a:rPr lang="en-US" sz="1200" kern="1200" dirty="0">
                <a:solidFill>
                  <a:schemeClr val="tx1"/>
                </a:solidFill>
                <a:effectLst/>
                <a:latin typeface="+mn-lt"/>
                <a:ea typeface="+mn-ea"/>
                <a:cs typeface="+mn-cs"/>
              </a:rPr>
              <a:t> (the Hawaiian reconciliation process), or if you’ve been sitting with a dead person, or if you’re going on a dangerous journey.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teacher, she provided a very supportive, almost nurturing, environment for students.</a:t>
            </a:r>
            <a:r>
              <a:rPr lang="en-US" sz="1200" kern="1200" baseline="0" dirty="0">
                <a:solidFill>
                  <a:schemeClr val="tx1"/>
                </a:solidFill>
                <a:effectLst/>
                <a:latin typeface="+mn-lt"/>
                <a:ea typeface="+mn-ea"/>
                <a:cs typeface="+mn-cs"/>
              </a:rPr>
              <a:t>  According to a student,</a:t>
            </a:r>
            <a:r>
              <a:rPr lang="en-US" sz="1200" kern="1200" dirty="0">
                <a:solidFill>
                  <a:schemeClr val="tx1"/>
                </a:solidFill>
                <a:effectLst/>
                <a:latin typeface="+mn-lt"/>
                <a:ea typeface="+mn-ea"/>
                <a:cs typeface="+mn-cs"/>
              </a:rPr>
              <a:t> "She always had time to listen, had good advice, professional career advice.“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Abbott's culinary accomplishments with seaweed were also renowned and recognized</a:t>
            </a:r>
            <a:r>
              <a:rPr lang="en-US" sz="1200" kern="1200" baseline="0" dirty="0">
                <a:solidFill>
                  <a:schemeClr val="tx1"/>
                </a:solidFill>
                <a:effectLst/>
                <a:latin typeface="+mn-lt"/>
                <a:ea typeface="+mn-ea"/>
                <a:cs typeface="+mn-cs"/>
              </a:rPr>
              <a:t> in a 1987</a:t>
            </a:r>
            <a:r>
              <a:rPr lang="en-US" sz="1200" kern="1200" dirty="0">
                <a:solidFill>
                  <a:schemeClr val="tx1"/>
                </a:solidFill>
                <a:effectLst/>
                <a:latin typeface="+mn-lt"/>
                <a:ea typeface="+mn-ea"/>
                <a:cs typeface="+mn-cs"/>
              </a:rPr>
              <a:t> article in </a:t>
            </a:r>
            <a:r>
              <a:rPr lang="en-US" sz="1200" i="1" kern="1200" dirty="0">
                <a:solidFill>
                  <a:schemeClr val="tx1"/>
                </a:solidFill>
                <a:effectLst/>
                <a:latin typeface="+mn-lt"/>
                <a:ea typeface="+mn-ea"/>
                <a:cs typeface="+mn-cs"/>
              </a:rPr>
              <a:t>Gourmet</a:t>
            </a:r>
            <a:r>
              <a:rPr lang="en-US" sz="1200" kern="1200" dirty="0">
                <a:solidFill>
                  <a:schemeClr val="tx1"/>
                </a:solidFill>
                <a:effectLst/>
                <a:latin typeface="+mn-lt"/>
                <a:ea typeface="+mn-ea"/>
                <a:cs typeface="+mn-cs"/>
              </a:rPr>
              <a:t>.  She frequently brought dishes that used various seaweeds as an ingredient to potlucks and picnics at Hopkins Marine Station. There</a:t>
            </a:r>
            <a:r>
              <a:rPr lang="en-US" sz="1200" kern="1200" baseline="0" dirty="0">
                <a:solidFill>
                  <a:schemeClr val="tx1"/>
                </a:solidFill>
                <a:effectLst/>
                <a:latin typeface="+mn-lt"/>
                <a:ea typeface="+mn-ea"/>
                <a:cs typeface="+mn-cs"/>
              </a:rPr>
              <a:t> was no line between her professional career and her hobbies. Instead of zucchini bread she would show up with a </a:t>
            </a:r>
            <a:r>
              <a:rPr lang="en-US" sz="1200" kern="1200" baseline="0" dirty="0" err="1">
                <a:solidFill>
                  <a:schemeClr val="tx1"/>
                </a:solidFill>
                <a:effectLst/>
                <a:latin typeface="+mn-lt"/>
                <a:ea typeface="+mn-ea"/>
                <a:cs typeface="+mn-cs"/>
              </a:rPr>
              <a:t>nereocystis</a:t>
            </a:r>
            <a:r>
              <a:rPr lang="en-US" sz="1200" kern="1200" baseline="0" dirty="0">
                <a:solidFill>
                  <a:schemeClr val="tx1"/>
                </a:solidFill>
                <a:effectLst/>
                <a:latin typeface="+mn-lt"/>
                <a:ea typeface="+mn-ea"/>
                <a:cs typeface="+mn-cs"/>
              </a:rPr>
              <a:t> cake and no one could tell it wasn’t zucchini. There would never be leftovers.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 woman who followed her passion and, in the process, made progress for women everywhere. </a:t>
            </a:r>
          </a:p>
        </p:txBody>
      </p:sp>
      <p:sp>
        <p:nvSpPr>
          <p:cNvPr id="4" name="Slide Number Placeholder 3"/>
          <p:cNvSpPr>
            <a:spLocks noGrp="1"/>
          </p:cNvSpPr>
          <p:nvPr>
            <p:ph type="sldNum" sz="quarter" idx="10"/>
          </p:nvPr>
        </p:nvSpPr>
        <p:spPr/>
        <p:txBody>
          <a:bodyPr/>
          <a:lstStyle/>
          <a:p>
            <a:fld id="{07664474-F66A-4F0E-BD7E-4B5C48B00427}" type="slidenum">
              <a:rPr lang="en-US" smtClean="0"/>
              <a:t>36</a:t>
            </a:fld>
            <a:endParaRPr lang="en-US"/>
          </a:p>
        </p:txBody>
      </p:sp>
    </p:spTree>
    <p:extLst>
      <p:ext uri="{BB962C8B-B14F-4D97-AF65-F5344CB8AC3E}">
        <p14:creationId xmlns:p14="http://schemas.microsoft.com/office/powerpoint/2010/main" val="400224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a:t>
            </a:r>
            <a:r>
              <a:rPr lang="en-US" baseline="0" dirty="0"/>
              <a:t> Buffy Sainte-Marie and </a:t>
            </a:r>
            <a:r>
              <a:rPr lang="en-US" dirty="0"/>
              <a:t>Maria Tallchief</a:t>
            </a:r>
            <a:r>
              <a:rPr lang="en-US" baseline="0" dirty="0"/>
              <a:t> </a:t>
            </a:r>
            <a:endParaRPr lang="en-US" dirty="0"/>
          </a:p>
        </p:txBody>
      </p:sp>
      <p:sp>
        <p:nvSpPr>
          <p:cNvPr id="4" name="Slide Number Placeholder 3"/>
          <p:cNvSpPr>
            <a:spLocks noGrp="1"/>
          </p:cNvSpPr>
          <p:nvPr>
            <p:ph type="sldNum" sz="quarter" idx="10"/>
          </p:nvPr>
        </p:nvSpPr>
        <p:spPr/>
        <p:txBody>
          <a:bodyPr/>
          <a:lstStyle/>
          <a:p>
            <a:fld id="{07664474-F66A-4F0E-BD7E-4B5C48B00427}" type="slidenum">
              <a:rPr lang="en-US" smtClean="0"/>
              <a:t>37</a:t>
            </a:fld>
            <a:endParaRPr lang="en-US"/>
          </a:p>
        </p:txBody>
      </p:sp>
    </p:spTree>
    <p:extLst>
      <p:ext uri="{BB962C8B-B14F-4D97-AF65-F5344CB8AC3E}">
        <p14:creationId xmlns:p14="http://schemas.microsoft.com/office/powerpoint/2010/main" val="3903401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Buffy Sainte-Marie was born on the Cree Reservation in Canada but shortly after her birth, she became an orphan and was adopted by the Sainte-Marie family and was raised in Massachusetts.  The Cree singer-songwriter made her debut in 1964 as a trailblazer and a tireless advocate, an innovative artist, and a disruptor of the status quo.  </a:t>
            </a:r>
          </a:p>
          <a:p>
            <a:pPr marL="0" marR="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She has devoted her life artistic</a:t>
            </a:r>
            <a:r>
              <a:rPr lang="en-US" sz="1200" kern="1200" baseline="0" dirty="0">
                <a:solidFill>
                  <a:schemeClr val="tx1"/>
                </a:solidFill>
                <a:effectLst/>
                <a:latin typeface="+mn-lt"/>
                <a:ea typeface="+mn-ea"/>
                <a:cs typeface="+mn-cs"/>
              </a:rPr>
              <a:t> creative efforts. Her </a:t>
            </a:r>
            <a:r>
              <a:rPr lang="en-US" sz="1200" kern="1200" dirty="0">
                <a:solidFill>
                  <a:schemeClr val="tx1"/>
                </a:solidFill>
                <a:effectLst/>
                <a:latin typeface="+mn-lt"/>
                <a:ea typeface="+mn-ea"/>
                <a:cs typeface="+mn-cs"/>
              </a:rPr>
              <a:t>humanitarian efforts and Indigenous leadership have made her a unique force in the music industry.  In 1969 she made one of the world’s first electronic vocal albums; in 1982 she became the only Indigenous person to win an Oscar.</a:t>
            </a:r>
          </a:p>
          <a:p>
            <a:pPr marL="0" marR="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She spent 5 years on Sesame Street where she became the first woman to breastfeed her son on national television.  When she was approached</a:t>
            </a:r>
            <a:r>
              <a:rPr lang="en-US" sz="1200" kern="1200" baseline="0" dirty="0">
                <a:solidFill>
                  <a:schemeClr val="tx1"/>
                </a:solidFill>
                <a:effectLst/>
                <a:latin typeface="+mn-lt"/>
                <a:ea typeface="+mn-ea"/>
                <a:cs typeface="+mn-cs"/>
              </a:rPr>
              <a:t> by Sesame Street to do counting, she demurred but asked about doing a Native American theme and they agreed. When her child Cody was born, the breastfeeding naturally fit into the programming. </a:t>
            </a:r>
          </a:p>
          <a:p>
            <a:pPr fontAlgn="base"/>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664474-F66A-4F0E-BD7E-4B5C48B00427}" type="slidenum">
              <a:rPr lang="en-US" smtClean="0"/>
              <a:t>38</a:t>
            </a:fld>
            <a:endParaRPr lang="en-US"/>
          </a:p>
        </p:txBody>
      </p:sp>
    </p:spTree>
    <p:extLst>
      <p:ext uri="{BB962C8B-B14F-4D97-AF65-F5344CB8AC3E}">
        <p14:creationId xmlns:p14="http://schemas.microsoft.com/office/powerpoint/2010/main" val="1673415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During</a:t>
            </a:r>
            <a:r>
              <a:rPr lang="en-US" sz="1200" b="0" i="0" kern="1200" baseline="0" dirty="0">
                <a:solidFill>
                  <a:schemeClr val="tx1"/>
                </a:solidFill>
                <a:effectLst/>
                <a:latin typeface="+mn-lt"/>
                <a:ea typeface="+mn-ea"/>
                <a:cs typeface="+mn-cs"/>
              </a:rPr>
              <a:t> her </a:t>
            </a:r>
            <a:r>
              <a:rPr lang="en-US" sz="1200" b="0" i="0" kern="1200" dirty="0">
                <a:solidFill>
                  <a:schemeClr val="tx1"/>
                </a:solidFill>
                <a:effectLst/>
                <a:latin typeface="+mn-lt"/>
                <a:ea typeface="+mn-ea"/>
                <a:cs typeface="+mn-cs"/>
              </a:rPr>
              <a:t>caree</a:t>
            </a:r>
            <a:r>
              <a:rPr lang="en-US" sz="1200" b="0" i="0" kern="1200" baseline="0" dirty="0">
                <a:solidFill>
                  <a:schemeClr val="tx1"/>
                </a:solidFill>
                <a:effectLst/>
                <a:latin typeface="+mn-lt"/>
                <a:ea typeface="+mn-ea"/>
                <a:cs typeface="+mn-cs"/>
              </a:rPr>
              <a:t>r she</a:t>
            </a:r>
            <a:r>
              <a:rPr lang="en-US" sz="1200" b="0" i="0" kern="1200" dirty="0">
                <a:solidFill>
                  <a:schemeClr val="tx1"/>
                </a:solidFill>
                <a:effectLst/>
                <a:latin typeface="+mn-lt"/>
                <a:ea typeface="+mn-ea"/>
                <a:cs typeface="+mn-cs"/>
              </a:rPr>
              <a:t> has made 18 albums of her music, three television specials, spent five years on “Sesame Street,” scored movies, helped found Canada's </a:t>
            </a:r>
            <a:r>
              <a:rPr lang="en-US" sz="1200" b="0" i="1" kern="1200" dirty="0">
                <a:solidFill>
                  <a:schemeClr val="tx1"/>
                </a:solidFill>
                <a:effectLst/>
                <a:latin typeface="+mn-lt"/>
                <a:ea typeface="+mn-ea"/>
                <a:cs typeface="+mn-cs"/>
              </a:rPr>
              <a:t>Music of Aboriginal Canada</a:t>
            </a:r>
            <a:r>
              <a:rPr lang="en-US" sz="1200" b="0" i="0" kern="1200" dirty="0">
                <a:solidFill>
                  <a:schemeClr val="tx1"/>
                </a:solidFill>
                <a:effectLst/>
                <a:latin typeface="+mn-lt"/>
                <a:ea typeface="+mn-ea"/>
                <a:cs typeface="+mn-cs"/>
              </a:rPr>
              <a:t> Juno Award’s category, raised a son, earned a Ph.D. in Fine Arts, taught Digital Music as adjunct professor at several colleges, and won both a </a:t>
            </a:r>
            <a:r>
              <a:rPr lang="en-US" sz="1200" b="0" i="1" kern="1200" dirty="0">
                <a:solidFill>
                  <a:schemeClr val="tx1"/>
                </a:solidFill>
                <a:effectLst/>
                <a:latin typeface="+mn-lt"/>
                <a:ea typeface="+mn-ea"/>
                <a:cs typeface="+mn-cs"/>
              </a:rPr>
              <a:t>Golden Globe</a:t>
            </a:r>
            <a:r>
              <a:rPr lang="en-US" sz="1200" b="0" i="0" kern="1200" dirty="0">
                <a:solidFill>
                  <a:schemeClr val="tx1"/>
                </a:solidFill>
                <a:effectLst/>
                <a:latin typeface="+mn-lt"/>
                <a:ea typeface="+mn-ea"/>
                <a:cs typeface="+mn-cs"/>
              </a:rPr>
              <a:t> and an </a:t>
            </a:r>
            <a:r>
              <a:rPr lang="en-US" sz="1200" b="0" i="1" kern="1200" dirty="0">
                <a:solidFill>
                  <a:schemeClr val="tx1"/>
                </a:solidFill>
                <a:effectLst/>
                <a:latin typeface="+mn-lt"/>
                <a:ea typeface="+mn-ea"/>
                <a:cs typeface="+mn-cs"/>
              </a:rPr>
              <a:t>Academy Award</a:t>
            </a:r>
            <a:r>
              <a:rPr lang="en-US" sz="1200" b="0" i="0" kern="1200" dirty="0">
                <a:solidFill>
                  <a:schemeClr val="tx1"/>
                </a:solidFill>
                <a:effectLst/>
                <a:latin typeface="+mn-lt"/>
                <a:ea typeface="+mn-ea"/>
                <a:cs typeface="+mn-cs"/>
              </a:rPr>
              <a:t> Oscar for the song, “</a:t>
            </a:r>
            <a:r>
              <a:rPr lang="en-US" sz="1200" b="0" i="1" kern="1200" dirty="0">
                <a:solidFill>
                  <a:schemeClr val="tx1"/>
                </a:solidFill>
                <a:effectLst/>
                <a:latin typeface="+mn-lt"/>
                <a:ea typeface="+mn-ea"/>
                <a:cs typeface="+mn-cs"/>
              </a:rPr>
              <a:t>Up Where We Belong.”</a:t>
            </a:r>
            <a:r>
              <a:rPr lang="en-US" dirty="0"/>
              <a:t/>
            </a:r>
            <a:br>
              <a:rPr lang="en-US" dirty="0"/>
            </a:br>
            <a:r>
              <a:rPr lang="en-US" sz="1200" kern="1200" dirty="0">
                <a:solidFill>
                  <a:schemeClr val="tx1"/>
                </a:solidFill>
                <a:effectLst/>
                <a:latin typeface="+mn-lt"/>
                <a:ea typeface="+mn-ea"/>
                <a:cs typeface="+mn-cs"/>
              </a:rPr>
              <a:t>There is still work to be done, and at 79, she’s getting ready for a tour to promote her 20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album, “Medicine Songs.”  Buffy doesn’t sugarcoat the truth or shy away from harsh realities.  She says she doesn’t write her protest songs to make anyone feel sad or mad but rather to make us feel stronger and more capable of seeing the world around us more clearly.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Described as "a collection of front-line songs of unity and resistance,“</a:t>
            </a:r>
            <a:r>
              <a:rPr lang="en-US" sz="1200"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Medicine Songs</a:t>
            </a:r>
            <a:r>
              <a:rPr lang="en-US" sz="1200" kern="1200" dirty="0">
                <a:solidFill>
                  <a:schemeClr val="tx1"/>
                </a:solidFill>
                <a:effectLst/>
                <a:latin typeface="+mn-lt"/>
                <a:ea typeface="+mn-ea"/>
                <a:cs typeface="+mn-cs"/>
              </a:rPr>
              <a:t> was released November 10, 2017,</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by True North Records. According</a:t>
            </a:r>
            <a:r>
              <a:rPr lang="en-US" sz="1200" kern="1200" baseline="0" dirty="0">
                <a:solidFill>
                  <a:schemeClr val="tx1"/>
                </a:solidFill>
                <a:effectLst/>
                <a:latin typeface="+mn-lt"/>
                <a:ea typeface="+mn-ea"/>
                <a:cs typeface="+mn-cs"/>
              </a:rPr>
              <a:t> to one reviewer, the new </a:t>
            </a:r>
            <a:r>
              <a:rPr lang="en-US" sz="1200" b="0" i="0" kern="1200" dirty="0">
                <a:solidFill>
                  <a:schemeClr val="tx1"/>
                </a:solidFill>
                <a:effectLst/>
                <a:latin typeface="+mn-lt"/>
                <a:ea typeface="+mn-ea"/>
                <a:cs typeface="+mn-cs"/>
              </a:rPr>
              <a:t>album is a mix of new material and of old classics, woven together as songs about unity and resistance and looking, as the title suggests, to bring some healing to today’s troubled world.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664474-F66A-4F0E-BD7E-4B5C48B00427}" type="slidenum">
              <a:rPr lang="en-US" smtClean="0"/>
              <a:t>39</a:t>
            </a:fld>
            <a:endParaRPr lang="en-US"/>
          </a:p>
        </p:txBody>
      </p:sp>
    </p:spTree>
    <p:extLst>
      <p:ext uri="{BB962C8B-B14F-4D97-AF65-F5344CB8AC3E}">
        <p14:creationId xmlns:p14="http://schemas.microsoft.com/office/powerpoint/2010/main" val="2797270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Almost from birth, Maria Tallchief was involved in dance, starting formal lessons at age three. When she was eight, her family relocated from her birth home in Oklahoma to Los Angeles to advance the careers of her and her younger sister, Marjorie. At age 17  she moved to New</a:t>
            </a:r>
            <a:r>
              <a:rPr lang="en-US" sz="1200" kern="1200" baseline="0" dirty="0">
                <a:solidFill>
                  <a:schemeClr val="tx1"/>
                </a:solidFill>
                <a:effectLst/>
                <a:latin typeface="+mn-lt"/>
                <a:ea typeface="+mn-ea"/>
                <a:cs typeface="+mn-cs"/>
              </a:rPr>
              <a:t> York City, took the name Maria Tallchief and spent five years with Ballet </a:t>
            </a:r>
            <a:r>
              <a:rPr lang="en-US" sz="1200" kern="1200" baseline="0" dirty="0" err="1">
                <a:solidFill>
                  <a:schemeClr val="tx1"/>
                </a:solidFill>
                <a:effectLst/>
                <a:latin typeface="+mn-lt"/>
                <a:ea typeface="+mn-ea"/>
                <a:cs typeface="+mn-cs"/>
              </a:rPr>
              <a:t>Russe</a:t>
            </a:r>
            <a:r>
              <a:rPr lang="en-US" sz="1200" kern="1200" baseline="0" dirty="0">
                <a:solidFill>
                  <a:schemeClr val="tx1"/>
                </a:solidFill>
                <a:effectLst/>
                <a:latin typeface="+mn-lt"/>
                <a:ea typeface="+mn-ea"/>
                <a:cs typeface="+mn-cs"/>
              </a:rPr>
              <a:t> de Monte Carlo where she met legendary choreographer George Balanchine. She became Balanchine’s first star with the New York City Ballet.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With Balanchine’s difficult choreography</a:t>
            </a:r>
            <a:r>
              <a:rPr lang="en-US" sz="1200" kern="1200" baseline="0" dirty="0">
                <a:solidFill>
                  <a:schemeClr val="tx1"/>
                </a:solidFill>
                <a:effectLst/>
                <a:latin typeface="+mn-lt"/>
                <a:ea typeface="+mn-ea"/>
                <a:cs typeface="+mn-cs"/>
              </a:rPr>
              <a:t>, her passionate dancing revolutionized the ballet, and her role in </a:t>
            </a:r>
            <a:r>
              <a:rPr lang="en-US" sz="1200" i="1" kern="1200" baseline="0" dirty="0">
                <a:solidFill>
                  <a:schemeClr val="tx1"/>
                </a:solidFill>
                <a:effectLst/>
                <a:latin typeface="+mn-lt"/>
                <a:ea typeface="+mn-ea"/>
                <a:cs typeface="+mn-cs"/>
              </a:rPr>
              <a:t>The Firebird </a:t>
            </a:r>
            <a:r>
              <a:rPr lang="en-US" sz="1200" kern="1200" baseline="0" dirty="0">
                <a:solidFill>
                  <a:schemeClr val="tx1"/>
                </a:solidFill>
                <a:effectLst/>
                <a:latin typeface="+mn-lt"/>
                <a:ea typeface="+mn-ea"/>
                <a:cs typeface="+mn-cs"/>
              </a:rPr>
              <a:t>in 1949 catapulted her to the top of the ballet world, establishing her as a prima ballerina. Her role as the Sugarplum Fairy in </a:t>
            </a:r>
            <a:r>
              <a:rPr lang="en-US" sz="1200" i="1" kern="1200" baseline="0" dirty="0">
                <a:solidFill>
                  <a:schemeClr val="tx1"/>
                </a:solidFill>
                <a:effectLst/>
                <a:latin typeface="+mn-lt"/>
                <a:ea typeface="+mn-ea"/>
                <a:cs typeface="+mn-cs"/>
              </a:rPr>
              <a:t>The Nutcracker </a:t>
            </a:r>
            <a:r>
              <a:rPr lang="en-US" sz="1200" kern="1200" baseline="0" dirty="0">
                <a:solidFill>
                  <a:schemeClr val="tx1"/>
                </a:solidFill>
                <a:effectLst/>
                <a:latin typeface="+mn-lt"/>
                <a:ea typeface="+mn-ea"/>
                <a:cs typeface="+mn-cs"/>
              </a:rPr>
              <a:t>transformed the ballet from obscure to America’s most popular.</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She danced with Moscow’s Bolshoi</a:t>
            </a:r>
            <a:r>
              <a:rPr lang="en-US" sz="1200" kern="1200" baseline="0" dirty="0">
                <a:solidFill>
                  <a:schemeClr val="tx1"/>
                </a:solidFill>
                <a:effectLst/>
                <a:latin typeface="+mn-lt"/>
                <a:ea typeface="+mn-ea"/>
                <a:cs typeface="+mn-cs"/>
              </a:rPr>
              <a:t> Theater, made regular appearances on American TV before she retired. </a:t>
            </a:r>
            <a:r>
              <a:rPr lang="en-US" sz="1200" kern="1200" dirty="0">
                <a:solidFill>
                  <a:schemeClr val="tx1"/>
                </a:solidFill>
                <a:effectLst/>
                <a:latin typeface="+mn-lt"/>
                <a:ea typeface="+mn-ea"/>
                <a:cs typeface="+mn-cs"/>
              </a:rPr>
              <a:t>After retiring from dance, Tallchief was active in promoting ballet in </a:t>
            </a:r>
            <a:r>
              <a:rPr lang="en-US" sz="1200" u="none" kern="1200" dirty="0">
                <a:solidFill>
                  <a:schemeClr val="tx1"/>
                </a:solidFill>
                <a:effectLst/>
                <a:latin typeface="+mn-lt"/>
                <a:ea typeface="+mn-ea"/>
                <a:cs typeface="+mn-cs"/>
              </a:rPr>
              <a:t>Chicago,</a:t>
            </a:r>
            <a:r>
              <a:rPr lang="en-US" sz="1200" u="none" kern="1200" baseline="0" dirty="0">
                <a:solidFill>
                  <a:schemeClr val="tx1"/>
                </a:solidFill>
                <a:effectLst/>
                <a:latin typeface="+mn-lt"/>
                <a:ea typeface="+mn-ea"/>
                <a:cs typeface="+mn-cs"/>
              </a:rPr>
              <a:t> directed ballet for the Lyric Opera of Chicago and debuted in the Chicago City Ballet in 1981.</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7664474-F66A-4F0E-BD7E-4B5C48B00427}" type="slidenum">
              <a:rPr lang="en-US" smtClean="0"/>
              <a:t>40</a:t>
            </a:fld>
            <a:endParaRPr lang="en-US"/>
          </a:p>
        </p:txBody>
      </p:sp>
    </p:spTree>
    <p:extLst>
      <p:ext uri="{BB962C8B-B14F-4D97-AF65-F5344CB8AC3E}">
        <p14:creationId xmlns:p14="http://schemas.microsoft.com/office/powerpoint/2010/main" val="1171904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Tall Chief was honored by the people of Oklahoma with multiple statues and an honorific day. She was inducted in the </a:t>
            </a:r>
            <a:r>
              <a:rPr lang="en-US" sz="1200" u="none" kern="1200" dirty="0">
                <a:solidFill>
                  <a:schemeClr val="tx1"/>
                </a:solidFill>
                <a:effectLst/>
                <a:latin typeface="+mn-lt"/>
                <a:ea typeface="+mn-ea"/>
                <a:cs typeface="+mn-cs"/>
              </a:rPr>
              <a:t>National</a:t>
            </a:r>
            <a:r>
              <a:rPr lang="en-US" sz="1200" u="none" kern="1200" baseline="0" dirty="0">
                <a:solidFill>
                  <a:schemeClr val="tx1"/>
                </a:solidFill>
                <a:effectLst/>
                <a:latin typeface="+mn-lt"/>
                <a:ea typeface="+mn-ea"/>
                <a:cs typeface="+mn-cs"/>
              </a:rPr>
              <a:t> Women’s Hall of Fame</a:t>
            </a:r>
            <a:r>
              <a:rPr lang="en-US" sz="1200" kern="1200" dirty="0">
                <a:solidFill>
                  <a:schemeClr val="tx1"/>
                </a:solidFill>
                <a:effectLst/>
                <a:latin typeface="+mn-lt"/>
                <a:ea typeface="+mn-ea"/>
                <a:cs typeface="+mn-cs"/>
              </a:rPr>
              <a:t> and received a </a:t>
            </a:r>
            <a:r>
              <a:rPr lang="en-US" sz="1200" u="none" kern="1200" dirty="0">
                <a:solidFill>
                  <a:schemeClr val="tx1"/>
                </a:solidFill>
                <a:effectLst/>
                <a:latin typeface="+mn-lt"/>
                <a:ea typeface="+mn-ea"/>
                <a:cs typeface="+mn-cs"/>
              </a:rPr>
              <a:t>National</a:t>
            </a:r>
            <a:r>
              <a:rPr lang="en-US" sz="1200" u="none" kern="1200" baseline="0" dirty="0">
                <a:solidFill>
                  <a:schemeClr val="tx1"/>
                </a:solidFill>
                <a:effectLst/>
                <a:latin typeface="+mn-lt"/>
                <a:ea typeface="+mn-ea"/>
                <a:cs typeface="+mn-cs"/>
              </a:rPr>
              <a:t> Medal of Arts</a:t>
            </a:r>
            <a:r>
              <a:rPr lang="en-US" sz="1200" kern="1200" dirty="0">
                <a:solidFill>
                  <a:schemeClr val="tx1"/>
                </a:solidFill>
                <a:effectLst/>
                <a:latin typeface="+mn-lt"/>
                <a:ea typeface="+mn-ea"/>
                <a:cs typeface="+mn-cs"/>
              </a:rPr>
              <a:t>. In 1996, Tallchief received a</a:t>
            </a:r>
            <a:r>
              <a:rPr lang="en-US" sz="1200" kern="1200" baseline="0" dirty="0">
                <a:solidFill>
                  <a:schemeClr val="tx1"/>
                </a:solidFill>
                <a:effectLst/>
                <a:latin typeface="+mn-lt"/>
                <a:ea typeface="+mn-ea"/>
                <a:cs typeface="+mn-cs"/>
              </a:rPr>
              <a:t> Kennedy Center Honor</a:t>
            </a:r>
            <a:r>
              <a:rPr lang="en-US" sz="1200" kern="1200" dirty="0">
                <a:solidFill>
                  <a:schemeClr val="tx1"/>
                </a:solidFill>
                <a:effectLst/>
                <a:latin typeface="+mn-lt"/>
                <a:ea typeface="+mn-ea"/>
                <a:cs typeface="+mn-cs"/>
              </a:rPr>
              <a:t> for lifetime achievements. Her life has been the subject of multiple documentaries and biographies. </a:t>
            </a:r>
          </a:p>
          <a:p>
            <a:pPr lvl="0"/>
            <a:r>
              <a:rPr lang="en-US" sz="1200" kern="1200" dirty="0">
                <a:solidFill>
                  <a:schemeClr val="tx1"/>
                </a:solidFill>
                <a:effectLst/>
                <a:latin typeface="+mn-lt"/>
                <a:ea typeface="+mn-ea"/>
                <a:cs typeface="+mn-cs"/>
              </a:rPr>
              <a:t>She was named “Woman of the Year” in 1953 by President Eisenhower</a:t>
            </a:r>
            <a:r>
              <a:rPr lang="en-US" sz="1200" kern="1200" baseline="0" dirty="0">
                <a:solidFill>
                  <a:schemeClr val="tx1"/>
                </a:solidFill>
                <a:effectLst/>
                <a:latin typeface="+mn-lt"/>
                <a:ea typeface="+mn-ea"/>
                <a:cs typeface="+mn-cs"/>
              </a:rPr>
              <a:t> and was featured on the cover of Newsweek, October 11, 1954.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Never forgetting her Native American ancestry, she spoke out against injustices and discrimination. As prima ballerina, Tallchief not only broke barriers for Native Americans, she also became one of the only Americans recognized in European ballet companies.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Throughout her career, Tallchief remained closely identified with her Osage heritage. In 1953, her success was celebrated by the Osage Tribe Nation, who gave her the title “Princess </a:t>
            </a:r>
            <a:r>
              <a:rPr lang="en-US" sz="1200" b="0" i="0" kern="1200" dirty="0" err="1">
                <a:solidFill>
                  <a:schemeClr val="tx1"/>
                </a:solidFill>
                <a:effectLst/>
                <a:latin typeface="+mn-lt"/>
                <a:ea typeface="+mn-ea"/>
                <a:cs typeface="+mn-cs"/>
              </a:rPr>
              <a:t>Wa-Txthe-thonba</a:t>
            </a:r>
            <a:r>
              <a:rPr lang="en-US" sz="1200" b="0" i="0" kern="1200" dirty="0">
                <a:solidFill>
                  <a:schemeClr val="tx1"/>
                </a:solidFill>
                <a:effectLst/>
                <a:latin typeface="+mn-lt"/>
                <a:ea typeface="+mn-ea"/>
                <a:cs typeface="+mn-cs"/>
              </a:rPr>
              <a:t>” meaning “the Woman of Two Standards.” </a:t>
            </a:r>
            <a:r>
              <a:rPr lang="en-US" sz="1200" kern="1200" dirty="0">
                <a:solidFill>
                  <a:schemeClr val="tx1"/>
                </a:solidFill>
                <a:effectLst/>
                <a:latin typeface="+mn-lt"/>
                <a:ea typeface="+mn-ea"/>
                <a:cs typeface="+mn-cs"/>
              </a:rPr>
              <a:t>Tallchief died on April 11, 2013.</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664474-F66A-4F0E-BD7E-4B5C48B00427}" type="slidenum">
              <a:rPr lang="en-US" smtClean="0"/>
              <a:t>41</a:t>
            </a:fld>
            <a:endParaRPr lang="en-US"/>
          </a:p>
        </p:txBody>
      </p:sp>
    </p:spTree>
    <p:extLst>
      <p:ext uri="{BB962C8B-B14F-4D97-AF65-F5344CB8AC3E}">
        <p14:creationId xmlns:p14="http://schemas.microsoft.com/office/powerpoint/2010/main" val="2316848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 U. S. Rep. Deb </a:t>
            </a:r>
            <a:r>
              <a:rPr lang="en-US" dirty="0" err="1"/>
              <a:t>Haaland</a:t>
            </a:r>
            <a:r>
              <a:rPr lang="en-US" dirty="0"/>
              <a:t>, U. S. Rep. </a:t>
            </a:r>
            <a:r>
              <a:rPr lang="en-US" dirty="0" err="1"/>
              <a:t>Sharice</a:t>
            </a:r>
            <a:r>
              <a:rPr lang="en-US" baseline="0" dirty="0"/>
              <a:t> </a:t>
            </a:r>
            <a:r>
              <a:rPr lang="en-US" baseline="0" dirty="0" err="1"/>
              <a:t>Davids</a:t>
            </a:r>
            <a:r>
              <a:rPr lang="en-US" baseline="0" dirty="0"/>
              <a:t>, and Ada Deer.</a:t>
            </a:r>
            <a:endParaRPr lang="en-US" dirty="0"/>
          </a:p>
        </p:txBody>
      </p:sp>
      <p:sp>
        <p:nvSpPr>
          <p:cNvPr id="4" name="Slide Number Placeholder 3"/>
          <p:cNvSpPr>
            <a:spLocks noGrp="1"/>
          </p:cNvSpPr>
          <p:nvPr>
            <p:ph type="sldNum" sz="quarter" idx="10"/>
          </p:nvPr>
        </p:nvSpPr>
        <p:spPr/>
        <p:txBody>
          <a:bodyPr/>
          <a:lstStyle/>
          <a:p>
            <a:fld id="{07664474-F66A-4F0E-BD7E-4B5C48B00427}" type="slidenum">
              <a:rPr lang="en-US" smtClean="0"/>
              <a:t>42</a:t>
            </a:fld>
            <a:endParaRPr lang="en-US"/>
          </a:p>
        </p:txBody>
      </p:sp>
    </p:spTree>
    <p:extLst>
      <p:ext uri="{BB962C8B-B14F-4D97-AF65-F5344CB8AC3E}">
        <p14:creationId xmlns:p14="http://schemas.microsoft.com/office/powerpoint/2010/main" val="1032972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Congresswoman </a:t>
            </a:r>
            <a:r>
              <a:rPr lang="en-US" sz="1200" kern="1200" dirty="0" err="1">
                <a:solidFill>
                  <a:schemeClr val="tx1"/>
                </a:solidFill>
                <a:effectLst/>
                <a:latin typeface="+mn-lt"/>
                <a:ea typeface="+mn-ea"/>
                <a:cs typeface="+mn-cs"/>
              </a:rPr>
              <a:t>Haaland</a:t>
            </a:r>
            <a:r>
              <a:rPr lang="en-US" sz="1200" kern="1200" dirty="0">
                <a:solidFill>
                  <a:schemeClr val="tx1"/>
                </a:solidFill>
                <a:effectLst/>
                <a:latin typeface="+mn-lt"/>
                <a:ea typeface="+mn-ea"/>
                <a:cs typeface="+mn-cs"/>
              </a:rPr>
              <a:t> grew up in a military family</a:t>
            </a:r>
            <a:r>
              <a:rPr lang="en-US" sz="1200" kern="1200" baseline="0" dirty="0">
                <a:solidFill>
                  <a:schemeClr val="tx1"/>
                </a:solidFill>
                <a:effectLst/>
                <a:latin typeface="+mn-lt"/>
                <a:ea typeface="+mn-ea"/>
                <a:cs typeface="+mn-cs"/>
              </a:rPr>
              <a:t> and</a:t>
            </a:r>
            <a:r>
              <a:rPr lang="en-US" sz="1200" kern="1200" dirty="0">
                <a:solidFill>
                  <a:schemeClr val="tx1"/>
                </a:solidFill>
                <a:effectLst/>
                <a:latin typeface="+mn-lt"/>
                <a:ea typeface="+mn-ea"/>
                <a:cs typeface="+mn-cs"/>
              </a:rPr>
              <a:t> knows the sacrifices made by military families. Though hard work and determination, she earned degrees from the University of New Mexico and UNM Law School. </a:t>
            </a:r>
          </a:p>
          <a:p>
            <a:r>
              <a:rPr lang="en-US" sz="1200" kern="1200" dirty="0">
                <a:solidFill>
                  <a:schemeClr val="tx1"/>
                </a:solidFill>
                <a:effectLst/>
                <a:latin typeface="+mn-lt"/>
                <a:ea typeface="+mn-ea"/>
                <a:cs typeface="+mn-cs"/>
              </a:rPr>
              <a:t>After starting her own small business, producing and canning </a:t>
            </a:r>
            <a:r>
              <a:rPr lang="en-US" sz="1200" i="1" kern="1200" dirty="0">
                <a:solidFill>
                  <a:schemeClr val="tx1"/>
                </a:solidFill>
                <a:effectLst/>
                <a:latin typeface="+mn-lt"/>
                <a:ea typeface="+mn-ea"/>
                <a:cs typeface="+mn-cs"/>
              </a:rPr>
              <a:t>Pueblo Salsa,</a:t>
            </a:r>
            <a:r>
              <a:rPr lang="en-US" sz="1200" i="1" kern="1200" baseline="0" dirty="0">
                <a:solidFill>
                  <a:schemeClr val="tx1"/>
                </a:solidFill>
                <a:effectLst/>
                <a:latin typeface="+mn-lt"/>
                <a:ea typeface="+mn-ea"/>
                <a:cs typeface="+mn-cs"/>
              </a:rPr>
              <a:t> </a:t>
            </a:r>
            <a:r>
              <a:rPr lang="en-US" sz="1200" i="0" kern="1200" baseline="0" dirty="0" err="1">
                <a:solidFill>
                  <a:schemeClr val="tx1"/>
                </a:solidFill>
                <a:effectLst/>
                <a:latin typeface="+mn-lt"/>
                <a:ea typeface="+mn-ea"/>
                <a:cs typeface="+mn-cs"/>
              </a:rPr>
              <a:t>Haaland</a:t>
            </a:r>
            <a:r>
              <a:rPr lang="en-US" sz="1200" i="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became the first Chairwoman elected to the Laguna Development Corporation Board of Directors, overseeing business operations of the second largest tribal gaming enterprise in New Mexico. She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successfully advocated for the Laguna Development Corporation to create policies and commitments to earth-friendly business practices</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administered a local service provider for adults with developmental disabilities.</a:t>
            </a:r>
          </a:p>
          <a:p>
            <a:r>
              <a:rPr lang="en-US" sz="1200" kern="1200" dirty="0" err="1">
                <a:solidFill>
                  <a:schemeClr val="tx1"/>
                </a:solidFill>
                <a:effectLst/>
                <a:latin typeface="+mn-lt"/>
                <a:ea typeface="+mn-ea"/>
                <a:cs typeface="+mn-cs"/>
              </a:rPr>
              <a:t>Haaland</a:t>
            </a:r>
            <a:r>
              <a:rPr lang="en-US" sz="1200" kern="1200" dirty="0">
                <a:solidFill>
                  <a:schemeClr val="tx1"/>
                </a:solidFill>
                <a:effectLst/>
                <a:latin typeface="+mn-lt"/>
                <a:ea typeface="+mn-ea"/>
                <a:cs typeface="+mn-cs"/>
              </a:rPr>
              <a:t> became the first Native American woman to be elected to lead a State Party. She used her experience reaching out to communities who are often forgotten during the electoral process during the two Obama presidential campaigns. </a:t>
            </a:r>
          </a:p>
        </p:txBody>
      </p:sp>
      <p:sp>
        <p:nvSpPr>
          <p:cNvPr id="4" name="Slide Number Placeholder 3"/>
          <p:cNvSpPr>
            <a:spLocks noGrp="1"/>
          </p:cNvSpPr>
          <p:nvPr>
            <p:ph type="sldNum" sz="quarter" idx="10"/>
          </p:nvPr>
        </p:nvSpPr>
        <p:spPr/>
        <p:txBody>
          <a:bodyPr/>
          <a:lstStyle/>
          <a:p>
            <a:fld id="{07664474-F66A-4F0E-BD7E-4B5C48B00427}" type="slidenum">
              <a:rPr lang="en-US" smtClean="0"/>
              <a:t>43</a:t>
            </a:fld>
            <a:endParaRPr lang="en-US"/>
          </a:p>
        </p:txBody>
      </p:sp>
    </p:spTree>
    <p:extLst>
      <p:ext uri="{BB962C8B-B14F-4D97-AF65-F5344CB8AC3E}">
        <p14:creationId xmlns:p14="http://schemas.microsoft.com/office/powerpoint/2010/main" val="36993583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her time as State Party Chair, she traveled to Standing Rock to stand side-by-side with the community to protect tribal sovereignty and advocate for vital natural resources.</a:t>
            </a:r>
          </a:p>
          <a:p>
            <a:r>
              <a:rPr lang="en-US" sz="1200" b="0" i="0" kern="1200" dirty="0">
                <a:solidFill>
                  <a:schemeClr val="tx1"/>
                </a:solidFill>
                <a:effectLst/>
                <a:latin typeface="+mn-lt"/>
                <a:ea typeface="+mn-ea"/>
                <a:cs typeface="+mn-cs"/>
              </a:rPr>
              <a:t>“Tribal consultation is the cornerstone of building trust and honoring our government-to-government relationship,” said Debra </a:t>
            </a:r>
            <a:r>
              <a:rPr lang="en-US" sz="1200" b="0" i="0" kern="1200" dirty="0" err="1">
                <a:solidFill>
                  <a:schemeClr val="tx1"/>
                </a:solidFill>
                <a:effectLst/>
                <a:latin typeface="+mn-lt"/>
                <a:ea typeface="+mn-ea"/>
                <a:cs typeface="+mn-cs"/>
              </a:rPr>
              <a:t>Haaland</a:t>
            </a:r>
            <a:r>
              <a:rPr lang="en-US" sz="1200" b="0" i="0" kern="1200" dirty="0">
                <a:solidFill>
                  <a:schemeClr val="tx1"/>
                </a:solidFill>
                <a:effectLst/>
                <a:latin typeface="+mn-lt"/>
                <a:ea typeface="+mn-ea"/>
                <a:cs typeface="+mn-cs"/>
              </a:rPr>
              <a:t>, Chairwoman of the Democratic Party of New Mexico. “It’s imperative that our tribes have a seat at the table, and that their voice is respected. The resolution to this issue must be found peacefully to protect the cultural and natural resources of the Standing Rock Sioux tribe.”</a:t>
            </a:r>
          </a:p>
          <a:p>
            <a:r>
              <a:rPr lang="en-US" sz="1200" kern="1200" dirty="0">
                <a:solidFill>
                  <a:schemeClr val="tx1"/>
                </a:solidFill>
                <a:effectLst/>
                <a:latin typeface="+mn-lt"/>
                <a:ea typeface="+mn-ea"/>
                <a:cs typeface="+mn-cs"/>
              </a:rPr>
              <a:t>After a lifetime of organizing communities to stand up for New Mexico families, Debra </a:t>
            </a:r>
            <a:r>
              <a:rPr lang="en-US" sz="1200" kern="1200" dirty="0" err="1">
                <a:solidFill>
                  <a:schemeClr val="tx1"/>
                </a:solidFill>
                <a:effectLst/>
                <a:latin typeface="+mn-lt"/>
                <a:ea typeface="+mn-ea"/>
                <a:cs typeface="+mn-cs"/>
              </a:rPr>
              <a:t>Haaland</a:t>
            </a:r>
            <a:r>
              <a:rPr lang="en-US" sz="1200" kern="1200" dirty="0">
                <a:solidFill>
                  <a:schemeClr val="tx1"/>
                </a:solidFill>
                <a:effectLst/>
                <a:latin typeface="+mn-lt"/>
                <a:ea typeface="+mn-ea"/>
                <a:cs typeface="+mn-cs"/>
              </a:rPr>
              <a:t> was elected as one of the first Native American women to serve in Congress. </a:t>
            </a:r>
            <a:endParaRPr lang="en-US" dirty="0"/>
          </a:p>
        </p:txBody>
      </p:sp>
      <p:sp>
        <p:nvSpPr>
          <p:cNvPr id="4" name="Slide Number Placeholder 3"/>
          <p:cNvSpPr>
            <a:spLocks noGrp="1"/>
          </p:cNvSpPr>
          <p:nvPr>
            <p:ph type="sldNum" sz="quarter" idx="10"/>
          </p:nvPr>
        </p:nvSpPr>
        <p:spPr/>
        <p:txBody>
          <a:bodyPr/>
          <a:lstStyle/>
          <a:p>
            <a:fld id="{07664474-F66A-4F0E-BD7E-4B5C48B00427}" type="slidenum">
              <a:rPr lang="en-US" smtClean="0"/>
              <a:t>44</a:t>
            </a:fld>
            <a:endParaRPr lang="en-US"/>
          </a:p>
        </p:txBody>
      </p:sp>
    </p:spTree>
    <p:extLst>
      <p:ext uri="{BB962C8B-B14F-4D97-AF65-F5344CB8AC3E}">
        <p14:creationId xmlns:p14="http://schemas.microsoft.com/office/powerpoint/2010/main" val="373945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Gertrude was an educated Native American woman who struggled and triumphed in a time when severe prejudice prevailed toward Native American culture and women. She</a:t>
            </a:r>
            <a:r>
              <a:rPr lang="en-US" sz="1200" b="0" kern="1200" baseline="0" dirty="0">
                <a:solidFill>
                  <a:schemeClr val="tx1"/>
                </a:solidFill>
                <a:effectLst/>
                <a:latin typeface="+mn-lt"/>
                <a:ea typeface="+mn-ea"/>
                <a:cs typeface="+mn-cs"/>
              </a:rPr>
              <a:t> was taken from the reservation to attend </a:t>
            </a:r>
            <a:r>
              <a:rPr lang="en-US" sz="1200" b="0" kern="1200" dirty="0">
                <a:solidFill>
                  <a:schemeClr val="tx1"/>
                </a:solidFill>
                <a:effectLst/>
                <a:latin typeface="+mn-lt"/>
                <a:ea typeface="+mn-ea"/>
                <a:cs typeface="+mn-cs"/>
              </a:rPr>
              <a:t>White's Manual Labor Institute in Wabash, Indiana, a school funded by the Quakers. She</a:t>
            </a:r>
            <a:r>
              <a:rPr lang="en-US" sz="1200" b="0" kern="1200" baseline="0" dirty="0">
                <a:solidFill>
                  <a:schemeClr val="tx1"/>
                </a:solidFill>
                <a:effectLst/>
                <a:latin typeface="+mn-lt"/>
                <a:ea typeface="+mn-ea"/>
                <a:cs typeface="+mn-cs"/>
              </a:rPr>
              <a:t> later enrolled </a:t>
            </a:r>
            <a:r>
              <a:rPr lang="en-US" sz="1200" b="0" kern="1200" dirty="0">
                <a:solidFill>
                  <a:schemeClr val="tx1"/>
                </a:solidFill>
                <a:effectLst/>
                <a:latin typeface="+mn-lt"/>
                <a:ea typeface="+mn-ea"/>
                <a:cs typeface="+mn-cs"/>
              </a:rPr>
              <a:t>in the Santee Normal Training School closer</a:t>
            </a:r>
            <a:r>
              <a:rPr lang="en-US" sz="1200" b="0" kern="1200" baseline="0" dirty="0">
                <a:solidFill>
                  <a:schemeClr val="tx1"/>
                </a:solidFill>
                <a:effectLst/>
                <a:latin typeface="+mn-lt"/>
                <a:ea typeface="+mn-ea"/>
                <a:cs typeface="+mn-cs"/>
              </a:rPr>
              <a:t> to home</a:t>
            </a:r>
            <a:r>
              <a:rPr lang="en-US" sz="1200" b="0" kern="1200" dirty="0">
                <a:solidFill>
                  <a:schemeClr val="tx1"/>
                </a:solidFill>
                <a:effectLst/>
                <a:latin typeface="+mn-lt"/>
                <a:ea typeface="+mn-ea"/>
                <a:cs typeface="+mn-cs"/>
              </a:rPr>
              <a:t>. In 1895, she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accepted entrance and scholarships to Earlham College in Indiana.</a:t>
            </a:r>
          </a:p>
          <a:p>
            <a:r>
              <a:rPr lang="en-US" sz="1200" b="0" kern="1200" dirty="0">
                <a:solidFill>
                  <a:schemeClr val="tx1"/>
                </a:solidFill>
                <a:effectLst/>
                <a:latin typeface="+mn-lt"/>
                <a:ea typeface="+mn-ea"/>
                <a:cs typeface="+mn-cs"/>
              </a:rPr>
              <a:t>Although writing was her real love, she was</a:t>
            </a:r>
            <a:r>
              <a:rPr lang="en-US" sz="1200" b="0" kern="1200" baseline="0" dirty="0">
                <a:solidFill>
                  <a:schemeClr val="tx1"/>
                </a:solidFill>
                <a:effectLst/>
                <a:latin typeface="+mn-lt"/>
                <a:ea typeface="+mn-ea"/>
                <a:cs typeface="+mn-cs"/>
              </a:rPr>
              <a:t> an accomplished violinist and won a scholarship to the Boston Conservatory of Music. In 1913 she collaborated with classical music composer William Hanson to write an opera, “Sun Dance.” Never before or since has an opera been written by a Native American.</a:t>
            </a:r>
          </a:p>
          <a:p>
            <a:r>
              <a:rPr lang="en-US" sz="1200" b="0" kern="1200" baseline="0" dirty="0">
                <a:solidFill>
                  <a:schemeClr val="tx1"/>
                </a:solidFill>
                <a:effectLst/>
                <a:latin typeface="+mn-lt"/>
                <a:ea typeface="+mn-ea"/>
                <a:cs typeface="+mn-cs"/>
              </a:rPr>
              <a:t>Her strongest impulse was to fight for the rights of her people through literature and politics.</a:t>
            </a:r>
            <a:endParaRPr lang="en-US" sz="1200" b="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07664474-F66A-4F0E-BD7E-4B5C48B00427}" type="slidenum">
              <a:rPr lang="en-US" smtClean="0"/>
              <a:t>9</a:t>
            </a:fld>
            <a:endParaRPr lang="en-US"/>
          </a:p>
        </p:txBody>
      </p:sp>
    </p:spTree>
    <p:extLst>
      <p:ext uri="{BB962C8B-B14F-4D97-AF65-F5344CB8AC3E}">
        <p14:creationId xmlns:p14="http://schemas.microsoft.com/office/powerpoint/2010/main" val="9221898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Raised by a single mother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who served in the Army for 20 years,</a:t>
            </a:r>
            <a:r>
              <a:rPr lang="en-US" sz="1200" kern="1200" baseline="0" dirty="0">
                <a:solidFill>
                  <a:schemeClr val="tx1"/>
                </a:solidFill>
                <a:effectLst/>
                <a:latin typeface="+mn-lt"/>
                <a:ea typeface="+mn-ea"/>
                <a:cs typeface="+mn-cs"/>
              </a:rPr>
              <a:t> Representative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Davids</a:t>
            </a:r>
            <a:r>
              <a:rPr lang="en-US" sz="1200" kern="1200" dirty="0">
                <a:solidFill>
                  <a:schemeClr val="tx1"/>
                </a:solidFill>
                <a:effectLst/>
                <a:latin typeface="+mn-lt"/>
                <a:ea typeface="+mn-ea"/>
                <a:cs typeface="+mn-cs"/>
              </a:rPr>
              <a:t> attended</a:t>
            </a:r>
            <a:r>
              <a:rPr lang="en-US" sz="1200" kern="1200" baseline="0" dirty="0">
                <a:solidFill>
                  <a:schemeClr val="tx1"/>
                </a:solidFill>
                <a:effectLst/>
                <a:latin typeface="+mn-lt"/>
                <a:ea typeface="+mn-ea"/>
                <a:cs typeface="+mn-cs"/>
              </a:rPr>
              <a:t> a series of schools and graduated from the University of Missouri-Kansas City with a bachelor’s degree in business administration in 2007.</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began competing in</a:t>
            </a:r>
            <a:r>
              <a:rPr lang="en-US" sz="1200" kern="1200" baseline="0" dirty="0">
                <a:solidFill>
                  <a:schemeClr val="tx1"/>
                </a:solidFill>
                <a:effectLst/>
                <a:latin typeface="+mn-lt"/>
                <a:ea typeface="+mn-ea"/>
                <a:cs typeface="+mn-cs"/>
              </a:rPr>
              <a:t> Mixed Martial Arts</a:t>
            </a:r>
            <a:r>
              <a:rPr lang="en-US" sz="1200" kern="1200" dirty="0">
                <a:solidFill>
                  <a:schemeClr val="tx1"/>
                </a:solidFill>
                <a:effectLst/>
                <a:latin typeface="+mn-lt"/>
                <a:ea typeface="+mn-ea"/>
                <a:cs typeface="+mn-cs"/>
              </a:rPr>
              <a:t> (MMA) as an amateur in 2006, and went professional in 2013. </a:t>
            </a:r>
            <a:r>
              <a:rPr lang="en-US" sz="1200" kern="1200" baseline="0" dirty="0">
                <a:solidFill>
                  <a:schemeClr val="tx1"/>
                </a:solidFill>
                <a:effectLst/>
                <a:latin typeface="+mn-lt"/>
                <a:ea typeface="+mn-ea"/>
                <a:cs typeface="+mn-cs"/>
              </a:rPr>
              <a:t> After competing both as an amateur and a professional, she </a:t>
            </a:r>
            <a:r>
              <a:rPr lang="en-US" sz="1200" kern="1200" dirty="0">
                <a:solidFill>
                  <a:schemeClr val="tx1"/>
                </a:solidFill>
                <a:effectLst/>
                <a:latin typeface="+mn-lt"/>
                <a:ea typeface="+mn-ea"/>
                <a:cs typeface="+mn-cs"/>
              </a:rPr>
              <a:t>tried out for </a:t>
            </a:r>
            <a:r>
              <a:rPr lang="en-US" sz="1200" i="0" kern="1200" dirty="0">
                <a:solidFill>
                  <a:schemeClr val="tx1"/>
                </a:solidFill>
                <a:effectLst/>
                <a:latin typeface="+mn-lt"/>
                <a:ea typeface="+mn-ea"/>
                <a:cs typeface="+mn-cs"/>
              </a:rPr>
              <a:t>The</a:t>
            </a:r>
            <a:r>
              <a:rPr lang="en-US" sz="1200" i="0" kern="1200" baseline="0" dirty="0">
                <a:solidFill>
                  <a:schemeClr val="tx1"/>
                </a:solidFill>
                <a:effectLst/>
                <a:latin typeface="+mn-lt"/>
                <a:ea typeface="+mn-ea"/>
                <a:cs typeface="+mn-cs"/>
              </a:rPr>
              <a:t> Ultimate Fighter</a:t>
            </a:r>
            <a:r>
              <a:rPr lang="en-US" sz="1200" kern="1200" dirty="0">
                <a:solidFill>
                  <a:schemeClr val="tx1"/>
                </a:solidFill>
                <a:effectLst/>
                <a:latin typeface="+mn-lt"/>
                <a:ea typeface="+mn-ea"/>
                <a:cs typeface="+mn-cs"/>
              </a:rPr>
              <a:t> but did not make it onto the show.</a:t>
            </a:r>
            <a:r>
              <a:rPr lang="en-US" sz="1200" kern="1200" baseline="0" dirty="0">
                <a:solidFill>
                  <a:schemeClr val="tx1"/>
                </a:solidFill>
                <a:effectLst/>
                <a:latin typeface="+mn-lt"/>
                <a:ea typeface="+mn-ea"/>
                <a:cs typeface="+mn-cs"/>
              </a:rPr>
              <a:t>  That led</a:t>
            </a:r>
            <a:r>
              <a:rPr lang="en-US" sz="1200" kern="1200" dirty="0">
                <a:solidFill>
                  <a:schemeClr val="tx1"/>
                </a:solidFill>
                <a:effectLst/>
                <a:latin typeface="+mn-lt"/>
                <a:ea typeface="+mn-ea"/>
                <a:cs typeface="+mn-cs"/>
              </a:rPr>
              <a:t> her to shift her focus away from MMA to travel the U.S. and live on Native</a:t>
            </a:r>
            <a:r>
              <a:rPr lang="en-US" sz="1200" kern="1200" baseline="0" dirty="0">
                <a:solidFill>
                  <a:schemeClr val="tx1"/>
                </a:solidFill>
                <a:effectLst/>
                <a:latin typeface="+mn-lt"/>
                <a:ea typeface="+mn-ea"/>
                <a:cs typeface="+mn-cs"/>
              </a:rPr>
              <a:t> American reservations</a:t>
            </a:r>
            <a:r>
              <a:rPr lang="en-US" sz="1200" kern="1200" dirty="0">
                <a:solidFill>
                  <a:schemeClr val="tx1"/>
                </a:solidFill>
                <a:effectLst/>
                <a:latin typeface="+mn-lt"/>
                <a:ea typeface="+mn-ea"/>
                <a:cs typeface="+mn-cs"/>
              </a:rPr>
              <a:t> to work with the communities on economic and community development programs.</a:t>
            </a:r>
          </a:p>
          <a:p>
            <a:r>
              <a:rPr lang="en-US" sz="1200" kern="1200" dirty="0" err="1">
                <a:solidFill>
                  <a:schemeClr val="tx1"/>
                </a:solidFill>
                <a:effectLst/>
                <a:latin typeface="+mn-lt"/>
                <a:ea typeface="+mn-ea"/>
                <a:cs typeface="+mn-cs"/>
              </a:rPr>
              <a:t>Davids</a:t>
            </a:r>
            <a:r>
              <a:rPr lang="en-US" sz="1200" kern="1200" dirty="0">
                <a:solidFill>
                  <a:schemeClr val="tx1"/>
                </a:solidFill>
                <a:effectLst/>
                <a:latin typeface="+mn-lt"/>
                <a:ea typeface="+mn-ea"/>
                <a:cs typeface="+mn-cs"/>
              </a:rPr>
              <a:t> earned her Juris</a:t>
            </a:r>
            <a:r>
              <a:rPr lang="en-US" sz="1200" kern="1200" baseline="0" dirty="0">
                <a:solidFill>
                  <a:schemeClr val="tx1"/>
                </a:solidFill>
                <a:effectLst/>
                <a:latin typeface="+mn-lt"/>
                <a:ea typeface="+mn-ea"/>
                <a:cs typeface="+mn-cs"/>
              </a:rPr>
              <a:t> Doctor from Cornell Law School</a:t>
            </a:r>
            <a:r>
              <a:rPr lang="en-US" sz="1200" kern="1200" dirty="0">
                <a:solidFill>
                  <a:schemeClr val="tx1"/>
                </a:solidFill>
                <a:effectLst/>
                <a:latin typeface="+mn-lt"/>
                <a:ea typeface="+mn-ea"/>
                <a:cs typeface="+mn-cs"/>
              </a:rPr>
              <a:t> in 2010.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664474-F66A-4F0E-BD7E-4B5C48B00427}" type="slidenum">
              <a:rPr lang="en-US" smtClean="0"/>
              <a:t>45</a:t>
            </a:fld>
            <a:endParaRPr lang="en-US"/>
          </a:p>
        </p:txBody>
      </p:sp>
    </p:spTree>
    <p:extLst>
      <p:ext uri="{BB962C8B-B14F-4D97-AF65-F5344CB8AC3E}">
        <p14:creationId xmlns:p14="http://schemas.microsoft.com/office/powerpoint/2010/main" val="947660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first generation college student who worked the entire time she was in college, Rep. </a:t>
            </a:r>
            <a:r>
              <a:rPr lang="en-US" sz="1200" kern="1200" dirty="0" err="1">
                <a:solidFill>
                  <a:schemeClr val="tx1"/>
                </a:solidFill>
                <a:effectLst/>
                <a:latin typeface="+mn-lt"/>
                <a:ea typeface="+mn-ea"/>
                <a:cs typeface="+mn-cs"/>
              </a:rPr>
              <a:t>Davids</a:t>
            </a:r>
            <a:r>
              <a:rPr lang="en-US" sz="1200" kern="1200" dirty="0">
                <a:solidFill>
                  <a:schemeClr val="tx1"/>
                </a:solidFill>
                <a:effectLst/>
                <a:latin typeface="+mn-lt"/>
                <a:ea typeface="+mn-ea"/>
                <a:cs typeface="+mn-cs"/>
              </a:rPr>
              <a:t> understands the importance of quality public schools and affordable higher education. It is that foundation that allowed her to go on to a successful career, focused on economic and community development, which included time as a White House Fellow under President Barack Obama.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she was sworn into the 116th Congress, Rep. </a:t>
            </a:r>
            <a:r>
              <a:rPr lang="en-US" sz="1200" kern="1200" dirty="0" err="1">
                <a:solidFill>
                  <a:schemeClr val="tx1"/>
                </a:solidFill>
                <a:effectLst/>
                <a:latin typeface="+mn-lt"/>
                <a:ea typeface="+mn-ea"/>
                <a:cs typeface="+mn-cs"/>
              </a:rPr>
              <a:t>Davids</a:t>
            </a:r>
            <a:r>
              <a:rPr lang="en-US" sz="1200" kern="1200" dirty="0">
                <a:solidFill>
                  <a:schemeClr val="tx1"/>
                </a:solidFill>
                <a:effectLst/>
                <a:latin typeface="+mn-lt"/>
                <a:ea typeface="+mn-ea"/>
                <a:cs typeface="+mn-cs"/>
              </a:rPr>
              <a:t> became one of the first two Native American women to serve in Congress. Rep. </a:t>
            </a:r>
            <a:r>
              <a:rPr lang="en-US" sz="1200" kern="1200" dirty="0" err="1">
                <a:solidFill>
                  <a:schemeClr val="tx1"/>
                </a:solidFill>
                <a:effectLst/>
                <a:latin typeface="+mn-lt"/>
                <a:ea typeface="+mn-ea"/>
                <a:cs typeface="+mn-cs"/>
              </a:rPr>
              <a:t>Davids</a:t>
            </a:r>
            <a:r>
              <a:rPr lang="en-US" sz="1200" kern="1200" dirty="0">
                <a:solidFill>
                  <a:schemeClr val="tx1"/>
                </a:solidFill>
                <a:effectLst/>
                <a:latin typeface="+mn-lt"/>
                <a:ea typeface="+mn-ea"/>
                <a:cs typeface="+mn-cs"/>
              </a:rPr>
              <a:t> has centered her work in office on putting Kansans first, fighting to limit the influence of special interests and make health care more affordable and accessible to everyone. </a:t>
            </a:r>
          </a:p>
          <a:p>
            <a:r>
              <a:rPr lang="en-US" sz="1200" kern="1200" dirty="0">
                <a:solidFill>
                  <a:schemeClr val="tx1"/>
                </a:solidFill>
                <a:effectLst/>
                <a:latin typeface="+mn-lt"/>
                <a:ea typeface="+mn-ea"/>
                <a:cs typeface="+mn-cs"/>
              </a:rPr>
              <a:t>Freshman Reps. Deb </a:t>
            </a:r>
            <a:r>
              <a:rPr lang="en-US" sz="1200" kern="1200" dirty="0" err="1">
                <a:solidFill>
                  <a:schemeClr val="tx1"/>
                </a:solidFill>
                <a:effectLst/>
                <a:latin typeface="+mn-lt"/>
                <a:ea typeface="+mn-ea"/>
                <a:cs typeface="+mn-cs"/>
              </a:rPr>
              <a:t>Haaland</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Sharice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Davids</a:t>
            </a:r>
            <a:r>
              <a:rPr lang="en-US" sz="1200" kern="1200" dirty="0">
                <a:solidFill>
                  <a:schemeClr val="tx1"/>
                </a:solidFill>
                <a:effectLst/>
                <a:latin typeface="+mn-lt"/>
                <a:ea typeface="+mn-ea"/>
                <a:cs typeface="+mn-cs"/>
              </a:rPr>
              <a:t> were featured in a “Jeopardy” clue</a:t>
            </a:r>
            <a:r>
              <a:rPr lang="en-US" sz="1200" kern="1200" baseline="0" dirty="0">
                <a:solidFill>
                  <a:schemeClr val="tx1"/>
                </a:solidFill>
                <a:effectLst/>
                <a:latin typeface="+mn-lt"/>
                <a:ea typeface="+mn-ea"/>
                <a:cs typeface="+mn-cs"/>
              </a:rPr>
              <a:t> for making history as the first Native American congresswomen. The game show category was “U. S. representatives” and the clue was “Deb </a:t>
            </a:r>
            <a:r>
              <a:rPr lang="en-US" sz="1200" kern="1200" baseline="0" dirty="0" err="1">
                <a:solidFill>
                  <a:schemeClr val="tx1"/>
                </a:solidFill>
                <a:effectLst/>
                <a:latin typeface="+mn-lt"/>
                <a:ea typeface="+mn-ea"/>
                <a:cs typeface="+mn-cs"/>
              </a:rPr>
              <a:t>Haaland</a:t>
            </a:r>
            <a:r>
              <a:rPr lang="en-US" sz="1200" kern="1200" baseline="0" dirty="0">
                <a:solidFill>
                  <a:schemeClr val="tx1"/>
                </a:solidFill>
                <a:effectLst/>
                <a:latin typeface="+mn-lt"/>
                <a:ea typeface="+mn-ea"/>
                <a:cs typeface="+mn-cs"/>
              </a:rPr>
              <a:t> of the Laguna Pueblo and </a:t>
            </a:r>
            <a:r>
              <a:rPr lang="en-US" sz="1200" kern="1200" baseline="0" dirty="0" err="1">
                <a:solidFill>
                  <a:schemeClr val="tx1"/>
                </a:solidFill>
                <a:effectLst/>
                <a:latin typeface="+mn-lt"/>
                <a:ea typeface="+mn-ea"/>
                <a:cs typeface="+mn-cs"/>
              </a:rPr>
              <a:t>Sharice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Davids</a:t>
            </a:r>
            <a:r>
              <a:rPr lang="en-US" sz="1200" kern="1200" baseline="0" dirty="0">
                <a:solidFill>
                  <a:schemeClr val="tx1"/>
                </a:solidFill>
                <a:effectLst/>
                <a:latin typeface="+mn-lt"/>
                <a:ea typeface="+mn-ea"/>
                <a:cs typeface="+mn-cs"/>
              </a:rPr>
              <a:t> of the Ho-Chunk Nation are the first women of this group in Congress.”  Contestant Laura Thomason gave the correct answer:  Native American.</a:t>
            </a:r>
            <a:endParaRPr lang="en-US" sz="1200"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664474-F66A-4F0E-BD7E-4B5C48B00427}" type="slidenum">
              <a:rPr lang="en-US" smtClean="0"/>
              <a:t>46</a:t>
            </a:fld>
            <a:endParaRPr lang="en-US"/>
          </a:p>
        </p:txBody>
      </p:sp>
    </p:spTree>
    <p:extLst>
      <p:ext uri="{BB962C8B-B14F-4D97-AF65-F5344CB8AC3E}">
        <p14:creationId xmlns:p14="http://schemas.microsoft.com/office/powerpoint/2010/main" val="22671079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Deer was born on the Menominee Indian Reservation in northeastern Wisconsin</a:t>
            </a:r>
            <a:r>
              <a:rPr lang="en-US" sz="1200" kern="1200" baseline="0" dirty="0">
                <a:solidFill>
                  <a:schemeClr val="tx1"/>
                </a:solidFill>
                <a:effectLst/>
                <a:latin typeface="+mn-lt"/>
                <a:ea typeface="+mn-ea"/>
                <a:cs typeface="+mn-cs"/>
              </a:rPr>
              <a:t> and lived</a:t>
            </a:r>
            <a:r>
              <a:rPr lang="en-US" sz="1200" kern="1200" dirty="0">
                <a:solidFill>
                  <a:schemeClr val="tx1"/>
                </a:solidFill>
                <a:effectLst/>
                <a:latin typeface="+mn-lt"/>
                <a:ea typeface="+mn-ea"/>
                <a:cs typeface="+mn-cs"/>
              </a:rPr>
              <a:t> the first 18 years of her</a:t>
            </a:r>
            <a:r>
              <a:rPr lang="en-US" sz="1200" kern="1200" baseline="0" dirty="0">
                <a:solidFill>
                  <a:schemeClr val="tx1"/>
                </a:solidFill>
                <a:effectLst/>
                <a:latin typeface="+mn-lt"/>
                <a:ea typeface="+mn-ea"/>
                <a:cs typeface="+mn-cs"/>
              </a:rPr>
              <a:t> life</a:t>
            </a:r>
            <a:r>
              <a:rPr lang="en-US" sz="1200" kern="1200" dirty="0">
                <a:solidFill>
                  <a:schemeClr val="tx1"/>
                </a:solidFill>
                <a:effectLst/>
                <a:latin typeface="+mn-lt"/>
                <a:ea typeface="+mn-ea"/>
                <a:cs typeface="+mn-cs"/>
              </a:rPr>
              <a:t> in a log cabin near the Wolf River with no running water or electricity. She never</a:t>
            </a:r>
            <a:r>
              <a:rPr lang="en-US" sz="1200" kern="1200" baseline="0" dirty="0">
                <a:solidFill>
                  <a:schemeClr val="tx1"/>
                </a:solidFill>
                <a:effectLst/>
                <a:latin typeface="+mn-lt"/>
                <a:ea typeface="+mn-ea"/>
                <a:cs typeface="+mn-cs"/>
              </a:rPr>
              <a:t> felt poor and thought of her mother as a great influence on her life, instilling in her rich values which shaped her lifetime commitment to service.</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 life of service began</a:t>
            </a:r>
            <a:r>
              <a:rPr lang="en-US" sz="1200" kern="1200" baseline="0" dirty="0">
                <a:solidFill>
                  <a:schemeClr val="tx1"/>
                </a:solidFill>
                <a:effectLst/>
                <a:latin typeface="+mn-lt"/>
                <a:ea typeface="+mn-ea"/>
                <a:cs typeface="+mn-cs"/>
              </a:rPr>
              <a:t> with a solid education, and after graduating in the top ten of her high school class she attended the University of Wisconsin-Madison on a Tribal scholarship. She went on to become the first Native American to receive a M. S. W. from Columbia University.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After graduation, she held several professional positions, including work with the Bureau of Indian Affairs in Minnesota. She studied law for a time and then turned to </a:t>
            </a:r>
            <a:r>
              <a:rPr lang="en-US" sz="1200" kern="1200" dirty="0">
                <a:solidFill>
                  <a:schemeClr val="tx1"/>
                </a:solidFill>
                <a:effectLst/>
                <a:latin typeface="+mn-lt"/>
                <a:ea typeface="+mn-ea"/>
                <a:cs typeface="+mn-cs"/>
              </a:rPr>
              <a:t>work on an urgent tribal matter that was to become her major focus over the next several years.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664474-F66A-4F0E-BD7E-4B5C48B00427}" type="slidenum">
              <a:rPr lang="en-US" smtClean="0"/>
              <a:t>47</a:t>
            </a:fld>
            <a:endParaRPr lang="en-US"/>
          </a:p>
        </p:txBody>
      </p:sp>
    </p:spTree>
    <p:extLst>
      <p:ext uri="{BB962C8B-B14F-4D97-AF65-F5344CB8AC3E}">
        <p14:creationId xmlns:p14="http://schemas.microsoft.com/office/powerpoint/2010/main" val="42724039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Ada worked tirelessly to help gather together tribal leaders to regain control of Tribal interests and to attempt to reverse termination. She and many others created a new political organization known as Determination of Rights and Unity for Menominee Shareholders (DRUMS). With assistance from the Native American Rights Fund and local legal aid organizations,</a:t>
            </a:r>
            <a:r>
              <a:rPr lang="en-US" sz="1200" kern="1200" baseline="0" dirty="0">
                <a:solidFill>
                  <a:schemeClr val="tx1"/>
                </a:solidFill>
                <a:effectLst/>
                <a:latin typeface="+mn-lt"/>
                <a:ea typeface="+mn-ea"/>
                <a:cs typeface="+mn-cs"/>
              </a:rPr>
              <a:t> they</a:t>
            </a:r>
            <a:r>
              <a:rPr lang="en-US" sz="1200" kern="1200" dirty="0">
                <a:solidFill>
                  <a:schemeClr val="tx1"/>
                </a:solidFill>
                <a:effectLst/>
                <a:latin typeface="+mn-lt"/>
                <a:ea typeface="+mn-ea"/>
                <a:cs typeface="+mn-cs"/>
              </a:rPr>
              <a:t> fought to regain federal recognition for the </a:t>
            </a:r>
            <a:r>
              <a:rPr lang="en-US" sz="1200" kern="1200" dirty="0" err="1">
                <a:solidFill>
                  <a:schemeClr val="tx1"/>
                </a:solidFill>
                <a:effectLst/>
                <a:latin typeface="+mn-lt"/>
                <a:ea typeface="+mn-ea"/>
                <a:cs typeface="+mn-cs"/>
              </a:rPr>
              <a:t>Menominees</a:t>
            </a:r>
            <a:r>
              <a:rPr lang="en-US" sz="1200" kern="1200" dirty="0">
                <a:solidFill>
                  <a:schemeClr val="tx1"/>
                </a:solidFill>
                <a:effectLst/>
                <a:latin typeface="+mn-lt"/>
                <a:ea typeface="+mn-ea"/>
                <a:cs typeface="+mn-cs"/>
              </a:rPr>
              <a:t>. As a vital part of the restoration effort, in 1972 and 1973 Deer served as vice president and lobbyist in Washington, D.C., for the National Committee to Save the Menominee People and Forest, Inc.</a:t>
            </a:r>
          </a:p>
          <a:p>
            <a:r>
              <a:rPr lang="en-US" sz="1200" kern="1200" dirty="0">
                <a:solidFill>
                  <a:schemeClr val="tx1"/>
                </a:solidFill>
                <a:effectLst/>
                <a:latin typeface="+mn-lt"/>
                <a:ea typeface="+mn-ea"/>
                <a:cs typeface="+mn-cs"/>
              </a:rPr>
              <a:t> She said, "Mainly I want to show people who say nothing can be done in this society that it just isn't so. You don't have to collapse just because there's federal law in your way. Change it!" </a:t>
            </a:r>
          </a:p>
          <a:p>
            <a:r>
              <a:rPr lang="en-US" sz="1200" kern="1200" dirty="0">
                <a:solidFill>
                  <a:schemeClr val="tx1"/>
                </a:solidFill>
                <a:effectLst/>
                <a:latin typeface="+mn-lt"/>
                <a:ea typeface="+mn-ea"/>
                <a:cs typeface="+mn-cs"/>
              </a:rPr>
              <a:t>The efforts of Deer and the members of DRUMS resulted in national publicity for the issue of termination and finally the introduction of a bill in Congress to reverse this policy for the </a:t>
            </a:r>
            <a:r>
              <a:rPr lang="en-US" sz="1200" kern="1200" dirty="0" err="1">
                <a:solidFill>
                  <a:schemeClr val="tx1"/>
                </a:solidFill>
                <a:effectLst/>
                <a:latin typeface="+mn-lt"/>
                <a:ea typeface="+mn-ea"/>
                <a:cs typeface="+mn-cs"/>
              </a:rPr>
              <a:t>Menominees</a:t>
            </a:r>
            <a:r>
              <a:rPr lang="en-US" sz="1200" kern="1200" dirty="0">
                <a:solidFill>
                  <a:schemeClr val="tx1"/>
                </a:solidFill>
                <a:effectLst/>
                <a:latin typeface="+mn-lt"/>
                <a:ea typeface="+mn-ea"/>
                <a:cs typeface="+mn-cs"/>
              </a:rPr>
              <a:t>. On December 22, 1973, President Nixon signed the Menominee Restoration Act into law.</a:t>
            </a:r>
          </a:p>
          <a:p>
            <a:r>
              <a:rPr lang="en-US" sz="1200" kern="1200" dirty="0">
                <a:solidFill>
                  <a:schemeClr val="tx1"/>
                </a:solidFill>
                <a:effectLst/>
                <a:latin typeface="+mn-lt"/>
                <a:ea typeface="+mn-ea"/>
                <a:cs typeface="+mn-cs"/>
              </a:rPr>
              <a:t>Living</a:t>
            </a:r>
            <a:r>
              <a:rPr lang="en-US" sz="1200" kern="1200" baseline="0" dirty="0">
                <a:solidFill>
                  <a:schemeClr val="tx1"/>
                </a:solidFill>
                <a:effectLst/>
                <a:latin typeface="+mn-lt"/>
                <a:ea typeface="+mn-ea"/>
                <a:cs typeface="+mn-cs"/>
              </a:rPr>
              <a:t> by h</a:t>
            </a:r>
            <a:r>
              <a:rPr lang="en-US" sz="1200" kern="1200" dirty="0">
                <a:solidFill>
                  <a:schemeClr val="tx1"/>
                </a:solidFill>
                <a:effectLst/>
                <a:latin typeface="+mn-lt"/>
                <a:ea typeface="+mn-ea"/>
                <a:cs typeface="+mn-cs"/>
              </a:rPr>
              <a:t>er motto, "one person can make a difference" she has received numerous awards over her lifetime. Although she is retired</a:t>
            </a:r>
            <a:r>
              <a:rPr lang="en-US" sz="1200" kern="1200" baseline="0" dirty="0">
                <a:solidFill>
                  <a:schemeClr val="tx1"/>
                </a:solidFill>
                <a:effectLst/>
                <a:latin typeface="+mn-lt"/>
                <a:ea typeface="+mn-ea"/>
                <a:cs typeface="+mn-cs"/>
              </a:rPr>
              <a:t> and undergoing cancer treatments, she still is making a difference in her speeches.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664474-F66A-4F0E-BD7E-4B5C48B00427}" type="slidenum">
              <a:rPr lang="en-US" smtClean="0"/>
              <a:t>48</a:t>
            </a:fld>
            <a:endParaRPr lang="en-US"/>
          </a:p>
        </p:txBody>
      </p:sp>
    </p:spTree>
    <p:extLst>
      <p:ext uri="{BB962C8B-B14F-4D97-AF65-F5344CB8AC3E}">
        <p14:creationId xmlns:p14="http://schemas.microsoft.com/office/powerpoint/2010/main" val="20307484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Meet Minnie Spotted Wolf and </a:t>
            </a:r>
            <a:r>
              <a:rPr lang="en-US" sz="1200" kern="1200" dirty="0">
                <a:solidFill>
                  <a:schemeClr val="tx1"/>
                </a:solidFill>
                <a:effectLst/>
                <a:latin typeface="+mn-lt"/>
                <a:ea typeface="+mn-ea"/>
                <a:cs typeface="+mn-cs"/>
              </a:rPr>
              <a:t>Lori Ann </a:t>
            </a:r>
            <a:r>
              <a:rPr lang="en-US" sz="1200" kern="1200" dirty="0" err="1">
                <a:solidFill>
                  <a:schemeClr val="tx1"/>
                </a:solidFill>
                <a:effectLst/>
                <a:latin typeface="+mn-lt"/>
                <a:ea typeface="+mn-ea"/>
                <a:cs typeface="+mn-cs"/>
              </a:rPr>
              <a:t>Piestawa</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7664474-F66A-4F0E-BD7E-4B5C48B00427}" type="slidenum">
              <a:rPr lang="en-US" smtClean="0"/>
              <a:t>49</a:t>
            </a:fld>
            <a:endParaRPr lang="en-US"/>
          </a:p>
        </p:txBody>
      </p:sp>
    </p:spTree>
    <p:extLst>
      <p:ext uri="{BB962C8B-B14F-4D97-AF65-F5344CB8AC3E}">
        <p14:creationId xmlns:p14="http://schemas.microsoft.com/office/powerpoint/2010/main" val="17887503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Minnie was a full-blooded Blackfoot Native American and grew up on her parent's small ranch outside Heart Butte, MT.  Her chores as a child included cutting fence posts, breaking horses, operating farm equipment and a two-ton truck.  When she signed up for the women’s branch of the Marine Corps, their PR department featured her in their recruitment literature.  "Calling All Girls" magazine published a four-page comic book-style recounting of Minnie's adventures in Boot Camp and beyond, called "One Little Indian.”</a:t>
            </a:r>
          </a:p>
        </p:txBody>
      </p:sp>
      <p:sp>
        <p:nvSpPr>
          <p:cNvPr id="4" name="Slide Number Placeholder 3"/>
          <p:cNvSpPr>
            <a:spLocks noGrp="1"/>
          </p:cNvSpPr>
          <p:nvPr>
            <p:ph type="sldNum" sz="quarter" idx="10"/>
          </p:nvPr>
        </p:nvSpPr>
        <p:spPr/>
        <p:txBody>
          <a:bodyPr/>
          <a:lstStyle/>
          <a:p>
            <a:fld id="{07664474-F66A-4F0E-BD7E-4B5C48B00427}" type="slidenum">
              <a:rPr lang="en-US" smtClean="0"/>
              <a:t>50</a:t>
            </a:fld>
            <a:endParaRPr lang="en-US"/>
          </a:p>
        </p:txBody>
      </p:sp>
    </p:spTree>
    <p:extLst>
      <p:ext uri="{BB962C8B-B14F-4D97-AF65-F5344CB8AC3E}">
        <p14:creationId xmlns:p14="http://schemas.microsoft.com/office/powerpoint/2010/main" val="9280965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1943, Minnie Spotted Wolf was the first Native American woman to enlist in the United States Marine Corps Women’s Reserve. Spotted Wolf served for four years in the Marines as a heavy equipment operator as well as a driver.</a:t>
            </a:r>
          </a:p>
          <a:p>
            <a:r>
              <a:rPr lang="en-US" sz="1200" kern="1200" dirty="0">
                <a:solidFill>
                  <a:schemeClr val="tx1"/>
                </a:solidFill>
                <a:effectLst/>
                <a:latin typeface="+mn-lt"/>
                <a:ea typeface="+mn-ea"/>
                <a:cs typeface="+mn-cs"/>
              </a:rPr>
              <a:t>Upon receiving her Honorable Discharge from the WMCR in 1947, </a:t>
            </a:r>
            <a:r>
              <a:rPr lang="en-US" sz="1200" kern="1200" dirty="0" err="1">
                <a:solidFill>
                  <a:schemeClr val="tx1"/>
                </a:solidFill>
                <a:effectLst/>
                <a:latin typeface="+mn-lt"/>
                <a:ea typeface="+mn-ea"/>
                <a:cs typeface="+mn-cs"/>
              </a:rPr>
              <a:t>Pvt</a:t>
            </a:r>
            <a:r>
              <a:rPr lang="en-US" sz="1200" kern="1200" dirty="0">
                <a:solidFill>
                  <a:schemeClr val="tx1"/>
                </a:solidFill>
                <a:effectLst/>
                <a:latin typeface="+mn-lt"/>
                <a:ea typeface="+mn-ea"/>
                <a:cs typeface="+mn-cs"/>
              </a:rPr>
              <a:t> Spotted Wolf entered Northern Montana College and graduated with a B.A. in Education.  In 1952 she married Robert England (taking his last name) and would have four children.   She was also known for riding horseback to and from work.</a:t>
            </a:r>
          </a:p>
          <a:p>
            <a:r>
              <a:rPr lang="en-US" sz="1200" kern="1200" dirty="0">
                <a:solidFill>
                  <a:schemeClr val="tx1"/>
                </a:solidFill>
                <a:effectLst/>
                <a:latin typeface="+mn-lt"/>
                <a:ea typeface="+mn-ea"/>
                <a:cs typeface="+mn-cs"/>
              </a:rPr>
              <a:t>Minnie died in Montana in 1988.  She was a devoted member of the Browning American Legion Post# 127 and has a tile of honor in the Montana Veterans’ Memorial. </a:t>
            </a:r>
          </a:p>
        </p:txBody>
      </p:sp>
      <p:sp>
        <p:nvSpPr>
          <p:cNvPr id="4" name="Slide Number Placeholder 3"/>
          <p:cNvSpPr>
            <a:spLocks noGrp="1"/>
          </p:cNvSpPr>
          <p:nvPr>
            <p:ph type="sldNum" sz="quarter" idx="10"/>
          </p:nvPr>
        </p:nvSpPr>
        <p:spPr/>
        <p:txBody>
          <a:bodyPr/>
          <a:lstStyle/>
          <a:p>
            <a:fld id="{07664474-F66A-4F0E-BD7E-4B5C48B00427}" type="slidenum">
              <a:rPr lang="en-US" smtClean="0"/>
              <a:t>51</a:t>
            </a:fld>
            <a:endParaRPr lang="en-US"/>
          </a:p>
        </p:txBody>
      </p:sp>
    </p:spTree>
    <p:extLst>
      <p:ext uri="{BB962C8B-B14F-4D97-AF65-F5344CB8AC3E}">
        <p14:creationId xmlns:p14="http://schemas.microsoft.com/office/powerpoint/2010/main" val="37923978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Lori was active</a:t>
            </a:r>
            <a:r>
              <a:rPr lang="en-US" sz="1200" kern="1200" baseline="0" dirty="0">
                <a:solidFill>
                  <a:schemeClr val="tx1"/>
                </a:solidFill>
                <a:effectLst/>
                <a:latin typeface="+mn-lt"/>
                <a:ea typeface="+mn-ea"/>
                <a:cs typeface="+mn-cs"/>
              </a:rPr>
              <a:t> as a child in sports and pitched for her varsity team during high school. She also did ROTC for 4 years and was awarded top female athlete.</a:t>
            </a:r>
          </a:p>
          <a:p>
            <a:r>
              <a:rPr lang="en-US" sz="1200" kern="1200" dirty="0">
                <a:solidFill>
                  <a:schemeClr val="tx1"/>
                </a:solidFill>
                <a:effectLst/>
                <a:latin typeface="+mn-lt"/>
                <a:ea typeface="+mn-ea"/>
                <a:cs typeface="+mn-cs"/>
              </a:rPr>
              <a:t>She</a:t>
            </a:r>
            <a:r>
              <a:rPr lang="en-US" sz="1200" kern="1200" baseline="0" dirty="0">
                <a:solidFill>
                  <a:schemeClr val="tx1"/>
                </a:solidFill>
                <a:effectLst/>
                <a:latin typeface="+mn-lt"/>
                <a:ea typeface="+mn-ea"/>
                <a:cs typeface="+mn-cs"/>
              </a:rPr>
              <a:t> joined the military to support her two children after her marriage broke up. The </a:t>
            </a:r>
            <a:r>
              <a:rPr lang="en-US" sz="1200" kern="1200" baseline="0" dirty="0" err="1">
                <a:solidFill>
                  <a:schemeClr val="tx1"/>
                </a:solidFill>
                <a:effectLst/>
                <a:latin typeface="+mn-lt"/>
                <a:ea typeface="+mn-ea"/>
                <a:cs typeface="+mn-cs"/>
              </a:rPr>
              <a:t>Piestawa</a:t>
            </a:r>
            <a:r>
              <a:rPr lang="en-US" sz="1200" kern="1200" baseline="0" dirty="0">
                <a:solidFill>
                  <a:schemeClr val="tx1"/>
                </a:solidFill>
                <a:effectLst/>
                <a:latin typeface="+mn-lt"/>
                <a:ea typeface="+mn-ea"/>
                <a:cs typeface="+mn-cs"/>
              </a:rPr>
              <a:t> family had a long military tradition with her grandfather serving in WW II and her father serving a tour of duty in Vietnam.</a:t>
            </a:r>
          </a:p>
          <a:p>
            <a:r>
              <a:rPr lang="en-US" sz="1200" kern="1200" dirty="0">
                <a:solidFill>
                  <a:schemeClr val="tx1"/>
                </a:solidFill>
                <a:effectLst/>
                <a:latin typeface="+mn-lt"/>
                <a:ea typeface="+mn-ea"/>
                <a:cs typeface="+mn-cs"/>
              </a:rPr>
              <a:t>Lori was a U.S. Army Quartermaster Corps soldier and member of the U.S. Army's 507th Maintenance Company. Following training, Lori was stationed at Fort Bliss in El Paso, where she would meet Jessica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Lynch. When President</a:t>
            </a:r>
            <a:r>
              <a:rPr lang="en-US" sz="1200" kern="1200" baseline="0" dirty="0">
                <a:solidFill>
                  <a:schemeClr val="tx1"/>
                </a:solidFill>
                <a:effectLst/>
                <a:latin typeface="+mn-lt"/>
                <a:ea typeface="+mn-ea"/>
                <a:cs typeface="+mn-cs"/>
              </a:rPr>
              <a:t> Bush declared war in March 2003</a:t>
            </a:r>
            <a:r>
              <a:rPr lang="en-US" sz="1200" kern="1200" dirty="0">
                <a:solidFill>
                  <a:schemeClr val="tx1"/>
                </a:solidFill>
                <a:effectLst/>
                <a:latin typeface="+mn-lt"/>
                <a:ea typeface="+mn-ea"/>
                <a:cs typeface="+mn-cs"/>
              </a:rPr>
              <a:t>, they</a:t>
            </a:r>
            <a:r>
              <a:rPr lang="en-US" sz="1200" kern="1200" baseline="0" dirty="0">
                <a:solidFill>
                  <a:schemeClr val="tx1"/>
                </a:solidFill>
                <a:effectLst/>
                <a:latin typeface="+mn-lt"/>
                <a:ea typeface="+mn-ea"/>
                <a:cs typeface="+mn-cs"/>
              </a:rPr>
              <a:t> were deployed to Iraq.</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664474-F66A-4F0E-BD7E-4B5C48B00427}" type="slidenum">
              <a:rPr lang="en-US" smtClean="0"/>
              <a:t>52</a:t>
            </a:fld>
            <a:endParaRPr lang="en-US"/>
          </a:p>
        </p:txBody>
      </p:sp>
    </p:spTree>
    <p:extLst>
      <p:ext uri="{BB962C8B-B14F-4D97-AF65-F5344CB8AC3E}">
        <p14:creationId xmlns:p14="http://schemas.microsoft.com/office/powerpoint/2010/main" val="23381619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March</a:t>
            </a:r>
            <a:r>
              <a:rPr lang="en-US" baseline="0" dirty="0"/>
              <a:t> 2003, </a:t>
            </a:r>
            <a:r>
              <a:rPr lang="en-US" dirty="0"/>
              <a:t> </a:t>
            </a:r>
            <a:r>
              <a:rPr lang="en-US" dirty="0" err="1"/>
              <a:t>Piestawa’s</a:t>
            </a:r>
            <a:r>
              <a:rPr lang="en-US" dirty="0"/>
              <a:t> company, US Army’s 507</a:t>
            </a:r>
            <a:r>
              <a:rPr lang="en-US" baseline="30000" dirty="0"/>
              <a:t>th</a:t>
            </a:r>
            <a:r>
              <a:rPr lang="en-US" dirty="0"/>
              <a:t> Maintenance Company,</a:t>
            </a:r>
            <a:r>
              <a:rPr lang="en-US" baseline="0" dirty="0"/>
              <a:t> was traveling in a convoy through the desert and took a wrong turn. They got lost and ran into an ambush in </a:t>
            </a:r>
            <a:r>
              <a:rPr lang="en-US" baseline="0" dirty="0" err="1"/>
              <a:t>Nasiriyah</a:t>
            </a:r>
            <a:r>
              <a:rPr lang="en-US" baseline="0" dirty="0"/>
              <a:t> on March 23, 2003, just after the war began. </a:t>
            </a:r>
            <a:r>
              <a:rPr lang="en-US" baseline="0" dirty="0" err="1"/>
              <a:t>Piestawa</a:t>
            </a:r>
            <a:r>
              <a:rPr lang="en-US" baseline="0" dirty="0"/>
              <a:t> dies in the attack, but one </a:t>
            </a:r>
            <a:r>
              <a:rPr lang="en-US" baseline="0" dirty="0" err="1"/>
              <a:t>survivor,Jessica</a:t>
            </a:r>
            <a:r>
              <a:rPr lang="en-US" baseline="0" dirty="0"/>
              <a:t> Lynch, was immediately hailed as a hero.</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But the real hero, as Jessica has repeatedly said, was her friend, Lori.  Born and raised a Hopi on the </a:t>
            </a:r>
            <a:r>
              <a:rPr lang="en-US" sz="1200" kern="1200" dirty="0">
                <a:solidFill>
                  <a:schemeClr val="tx1"/>
                </a:solidFill>
                <a:effectLst/>
                <a:latin typeface="+mn-lt"/>
                <a:ea typeface="+mn-ea"/>
                <a:cs typeface="+mn-cs"/>
              </a:rPr>
              <a:t>Navajo reservation in Arizona, Lorie became the first American woman to die in the war, and the first Native American woman ever to die in combat on foreign soil. Only twenty-three years old, </a:t>
            </a:r>
            <a:r>
              <a:rPr lang="en-US" sz="1200" kern="1200" dirty="0" err="1">
                <a:solidFill>
                  <a:schemeClr val="tx1"/>
                </a:solidFill>
                <a:effectLst/>
                <a:latin typeface="+mn-lt"/>
                <a:ea typeface="+mn-ea"/>
                <a:cs typeface="+mn-cs"/>
              </a:rPr>
              <a:t>Piestewa</a:t>
            </a:r>
            <a:r>
              <a:rPr lang="en-US" sz="1200" kern="1200" dirty="0">
                <a:solidFill>
                  <a:schemeClr val="tx1"/>
                </a:solidFill>
                <a:effectLst/>
                <a:latin typeface="+mn-lt"/>
                <a:ea typeface="+mn-ea"/>
                <a:cs typeface="+mn-cs"/>
              </a:rPr>
              <a:t> saw herself as a Hopi warrior, part of a centuries-old tradition developed by a people who once resisted an invasion and occupation by the U.S. military — much as the Iraqis are doing today. She went to war, but she believed above all in peace, in doing no harm to others.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 death led to a rare joint prayer gathering between members of the Hopi and </a:t>
            </a:r>
            <a:r>
              <a:rPr lang="en-US" sz="1200" u="none" strike="noStrike" kern="1200" dirty="0">
                <a:solidFill>
                  <a:schemeClr val="tx1"/>
                </a:solidFill>
                <a:effectLst/>
                <a:latin typeface="+mn-lt"/>
                <a:ea typeface="+mn-ea"/>
                <a:cs typeface="+mn-cs"/>
              </a:rPr>
              <a:t>Navajo</a:t>
            </a:r>
            <a:r>
              <a:rPr lang="en-US" sz="1200" u="non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tribes, which have had a centuries-old rivalry.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Piestewa</a:t>
            </a:r>
            <a:r>
              <a:rPr lang="en-US" sz="1200" kern="1200" dirty="0">
                <a:solidFill>
                  <a:schemeClr val="tx1"/>
                </a:solidFill>
                <a:effectLst/>
                <a:latin typeface="+mn-lt"/>
                <a:ea typeface="+mn-ea"/>
                <a:cs typeface="+mn-cs"/>
              </a:rPr>
              <a:t> was awarded the </a:t>
            </a:r>
            <a:r>
              <a:rPr lang="en-US" sz="1200" u="none" strike="noStrike" kern="1200" dirty="0">
                <a:solidFill>
                  <a:schemeClr val="tx1"/>
                </a:solidFill>
                <a:effectLst/>
                <a:latin typeface="+mn-lt"/>
                <a:ea typeface="+mn-ea"/>
                <a:cs typeface="+mn-cs"/>
              </a:rPr>
              <a:t>Purple Heart</a:t>
            </a:r>
            <a:r>
              <a:rPr lang="en-US" sz="1200" kern="1200" dirty="0">
                <a:solidFill>
                  <a:schemeClr val="tx1"/>
                </a:solidFill>
                <a:effectLst/>
                <a:latin typeface="+mn-lt"/>
                <a:ea typeface="+mn-ea"/>
                <a:cs typeface="+mn-cs"/>
              </a:rPr>
              <a:t> and </a:t>
            </a:r>
            <a:r>
              <a:rPr lang="en-US" sz="1200" u="none" strike="noStrike" kern="1200" dirty="0">
                <a:solidFill>
                  <a:schemeClr val="tx1"/>
                </a:solidFill>
                <a:effectLst/>
                <a:latin typeface="+mn-lt"/>
                <a:ea typeface="+mn-ea"/>
                <a:cs typeface="+mn-cs"/>
              </a:rPr>
              <a:t>Prisoner of War Medal</a:t>
            </a:r>
            <a:r>
              <a:rPr lang="en-US" sz="1200" kern="1200" dirty="0">
                <a:solidFill>
                  <a:schemeClr val="tx1"/>
                </a:solidFill>
                <a:effectLst/>
                <a:latin typeface="+mn-lt"/>
                <a:ea typeface="+mn-ea"/>
                <a:cs typeface="+mn-cs"/>
              </a:rPr>
              <a:t>. The U.S. Army posthumously promoted her from </a:t>
            </a:r>
            <a:r>
              <a:rPr lang="en-US" sz="1200" u="none" strike="noStrike" kern="1200" dirty="0">
                <a:solidFill>
                  <a:schemeClr val="tx1"/>
                </a:solidFill>
                <a:effectLst/>
                <a:latin typeface="+mn-lt"/>
                <a:ea typeface="+mn-ea"/>
                <a:cs typeface="+mn-cs"/>
              </a:rPr>
              <a:t>private</a:t>
            </a:r>
            <a:r>
              <a:rPr lang="en-US" sz="1200" u="none" strike="noStrike" kern="1200" baseline="0" dirty="0">
                <a:solidFill>
                  <a:schemeClr val="tx1"/>
                </a:solidFill>
                <a:effectLst/>
                <a:latin typeface="+mn-lt"/>
                <a:ea typeface="+mn-ea"/>
                <a:cs typeface="+mn-cs"/>
              </a:rPr>
              <a:t> first class to specialist. The state of Arizona renamed Squaw Peak in the Phoenix Mountains as </a:t>
            </a:r>
            <a:r>
              <a:rPr lang="en-US" sz="1200" u="none" strike="noStrike" kern="1200" baseline="0" dirty="0" err="1">
                <a:solidFill>
                  <a:schemeClr val="tx1"/>
                </a:solidFill>
                <a:effectLst/>
                <a:latin typeface="+mn-lt"/>
                <a:ea typeface="+mn-ea"/>
                <a:cs typeface="+mn-cs"/>
              </a:rPr>
              <a:t>Piestewa</a:t>
            </a:r>
            <a:r>
              <a:rPr lang="en-US" sz="1200" u="none" strike="noStrike" kern="1200" baseline="0" dirty="0">
                <a:solidFill>
                  <a:schemeClr val="tx1"/>
                </a:solidFill>
                <a:effectLst/>
                <a:latin typeface="+mn-lt"/>
                <a:ea typeface="+mn-ea"/>
                <a:cs typeface="+mn-cs"/>
              </a:rPr>
              <a:t> Peak.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baseline="0" dirty="0">
                <a:solidFill>
                  <a:schemeClr val="tx1"/>
                </a:solidFill>
                <a:effectLst/>
                <a:latin typeface="+mn-lt"/>
                <a:ea typeface="+mn-ea"/>
                <a:cs typeface="+mn-cs"/>
              </a:rPr>
              <a:t>And Jessica Lynch named her daughter Dakota Ann in honor of her friend.</a:t>
            </a:r>
            <a:endParaRPr lang="en-US" sz="120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664474-F66A-4F0E-BD7E-4B5C48B00427}" type="slidenum">
              <a:rPr lang="en-US" smtClean="0"/>
              <a:t>53</a:t>
            </a:fld>
            <a:endParaRPr lang="en-US"/>
          </a:p>
        </p:txBody>
      </p:sp>
    </p:spTree>
    <p:extLst>
      <p:ext uri="{BB962C8B-B14F-4D97-AF65-F5344CB8AC3E}">
        <p14:creationId xmlns:p14="http://schemas.microsoft.com/office/powerpoint/2010/main" val="1111507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 Anita Phillips and Anne Marshall.</a:t>
            </a:r>
          </a:p>
        </p:txBody>
      </p:sp>
      <p:sp>
        <p:nvSpPr>
          <p:cNvPr id="4" name="Slide Number Placeholder 3"/>
          <p:cNvSpPr>
            <a:spLocks noGrp="1"/>
          </p:cNvSpPr>
          <p:nvPr>
            <p:ph type="sldNum" sz="quarter" idx="10"/>
          </p:nvPr>
        </p:nvSpPr>
        <p:spPr/>
        <p:txBody>
          <a:bodyPr/>
          <a:lstStyle/>
          <a:p>
            <a:fld id="{07664474-F66A-4F0E-BD7E-4B5C48B00427}" type="slidenum">
              <a:rPr lang="en-US" smtClean="0"/>
              <a:t>54</a:t>
            </a:fld>
            <a:endParaRPr lang="en-US"/>
          </a:p>
        </p:txBody>
      </p:sp>
    </p:spTree>
    <p:extLst>
      <p:ext uri="{BB962C8B-B14F-4D97-AF65-F5344CB8AC3E}">
        <p14:creationId xmlns:p14="http://schemas.microsoft.com/office/powerpoint/2010/main" val="1939989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Gertrude</a:t>
            </a:r>
            <a:r>
              <a:rPr lang="en-US" sz="1200" b="0" kern="1200" baseline="0" dirty="0">
                <a:solidFill>
                  <a:schemeClr val="tx1"/>
                </a:solidFill>
                <a:effectLst/>
                <a:latin typeface="+mn-lt"/>
                <a:ea typeface="+mn-ea"/>
                <a:cs typeface="+mn-cs"/>
              </a:rPr>
              <a:t> accepted a teaching position at the Carlisle Indian School founded by Richard Henry Pratt whose philosophy was “kill the savage; save the man.” She fiercely objected to the idea that everything Indian was “evil,” leaving the school after two years.</a:t>
            </a: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As a writer, she adopted the pen name "</a:t>
            </a:r>
            <a:r>
              <a:rPr lang="en-US" sz="1200" b="0" kern="1200" dirty="0" err="1">
                <a:solidFill>
                  <a:schemeClr val="tx1"/>
                </a:solidFill>
                <a:effectLst/>
                <a:latin typeface="+mn-lt"/>
                <a:ea typeface="+mn-ea"/>
                <a:cs typeface="+mn-cs"/>
              </a:rPr>
              <a:t>Zitkala</a:t>
            </a:r>
            <a:r>
              <a:rPr lang="en-US" sz="1200" b="0" kern="1200" dirty="0">
                <a:solidFill>
                  <a:schemeClr val="tx1"/>
                </a:solidFill>
                <a:effectLst/>
                <a:latin typeface="+mn-lt"/>
                <a:ea typeface="+mn-ea"/>
                <a:cs typeface="+mn-cs"/>
              </a:rPr>
              <a:t> Sha" and in 1900 began publishing articles criticizing the Carlisle Indian School. She resented the degradation students underwent, from forced Christianity to severe punishment for speaking in native languages. She was criticized for not</a:t>
            </a:r>
            <a:r>
              <a:rPr lang="en-US" sz="1200" b="0" kern="1200" baseline="0" dirty="0">
                <a:solidFill>
                  <a:schemeClr val="tx1"/>
                </a:solidFill>
                <a:effectLst/>
                <a:latin typeface="+mn-lt"/>
                <a:ea typeface="+mn-ea"/>
                <a:cs typeface="+mn-cs"/>
              </a:rPr>
              <a:t> showing </a:t>
            </a:r>
            <a:r>
              <a:rPr lang="en-US" sz="1200" b="0" kern="1200" dirty="0">
                <a:solidFill>
                  <a:schemeClr val="tx1"/>
                </a:solidFill>
                <a:effectLst/>
                <a:latin typeface="+mn-lt"/>
                <a:ea typeface="+mn-ea"/>
                <a:cs typeface="+mn-cs"/>
              </a:rPr>
              <a:t>gratitude for the kindness and support that white people had given her in her education.</a:t>
            </a:r>
          </a:p>
          <a:p>
            <a:r>
              <a:rPr lang="en-US" sz="1200" b="0" kern="1200" dirty="0">
                <a:solidFill>
                  <a:schemeClr val="tx1"/>
                </a:solidFill>
                <a:effectLst/>
                <a:latin typeface="+mn-lt"/>
                <a:ea typeface="+mn-ea"/>
                <a:cs typeface="+mn-cs"/>
              </a:rPr>
              <a:t>A strong political voice for Native Americans, Gertrude wrote </a:t>
            </a:r>
            <a:r>
              <a:rPr lang="en-US" sz="1200" b="0" i="1" kern="1200" dirty="0">
                <a:solidFill>
                  <a:schemeClr val="tx1"/>
                </a:solidFill>
                <a:effectLst/>
                <a:latin typeface="+mn-lt"/>
                <a:ea typeface="+mn-ea"/>
                <a:cs typeface="+mn-cs"/>
              </a:rPr>
              <a:t>Oklahoma's Poor Rich Indians: An Orgy of Graft, Exploitation of the Five Civilized Tribes, Legalized Robbery</a:t>
            </a:r>
            <a:r>
              <a:rPr lang="en-US" sz="1200" b="0" kern="1200" dirty="0">
                <a:solidFill>
                  <a:schemeClr val="tx1"/>
                </a:solidFill>
                <a:effectLst/>
                <a:latin typeface="+mn-lt"/>
                <a:ea typeface="+mn-ea"/>
                <a:cs typeface="+mn-cs"/>
              </a:rPr>
              <a:t>. This work, published in 1924, with two white co-authors, exposed the robberies and murders in Oklahoma of Native American people and led to the Indian Reorganization Act of 1934, reestablishing a trust for Indian lands. </a:t>
            </a:r>
          </a:p>
          <a:p>
            <a:r>
              <a:rPr lang="en-US" sz="1200" b="0" kern="1200" dirty="0">
                <a:solidFill>
                  <a:schemeClr val="tx1"/>
                </a:solidFill>
                <a:effectLst/>
                <a:latin typeface="+mn-lt"/>
                <a:ea typeface="+mn-ea"/>
                <a:cs typeface="+mn-cs"/>
              </a:rPr>
              <a:t>She was also pivotal in gaining the rights of citizenship and the vote for Native Americans. She did this by seeking unity between all tribes in a pan-Indian political power. Thus began the National Council of American Indians, in 1926. After the death of Gertrude and her</a:t>
            </a:r>
            <a:r>
              <a:rPr lang="en-US" sz="1200" b="0" kern="1200" baseline="0" dirty="0">
                <a:solidFill>
                  <a:schemeClr val="tx1"/>
                </a:solidFill>
                <a:effectLst/>
                <a:latin typeface="+mn-lt"/>
                <a:ea typeface="+mn-ea"/>
                <a:cs typeface="+mn-cs"/>
              </a:rPr>
              <a:t> husband, the organization ended and in 1944 the National Congress of American Indians was formed and is a powerful voice for Native Americans today.</a:t>
            </a:r>
          </a:p>
          <a:p>
            <a:r>
              <a:rPr lang="en-US" sz="1200" b="0" kern="1200" baseline="0" dirty="0">
                <a:solidFill>
                  <a:schemeClr val="tx1"/>
                </a:solidFill>
                <a:effectLst/>
                <a:latin typeface="+mn-lt"/>
                <a:ea typeface="+mn-ea"/>
                <a:cs typeface="+mn-cs"/>
              </a:rPr>
              <a:t>When Gertrude died in 1938 she was buried in </a:t>
            </a:r>
            <a:r>
              <a:rPr lang="en-US" sz="1200" b="0" kern="1200" dirty="0">
                <a:solidFill>
                  <a:schemeClr val="tx1"/>
                </a:solidFill>
                <a:effectLst/>
                <a:latin typeface="+mn-lt"/>
                <a:ea typeface="+mn-ea"/>
                <a:cs typeface="+mn-cs"/>
              </a:rPr>
              <a:t>Arlington National Cemetery</a:t>
            </a:r>
            <a:r>
              <a:rPr lang="en-US" sz="1200" b="0" kern="1200" baseline="0" dirty="0">
                <a:solidFill>
                  <a:schemeClr val="tx1"/>
                </a:solidFill>
                <a:effectLst/>
                <a:latin typeface="+mn-lt"/>
                <a:ea typeface="+mn-ea"/>
                <a:cs typeface="+mn-cs"/>
              </a:rPr>
              <a:t> with a tombstone</a:t>
            </a:r>
            <a:r>
              <a:rPr lang="en-US" sz="1200" b="0" kern="1200" dirty="0">
                <a:solidFill>
                  <a:schemeClr val="tx1"/>
                </a:solidFill>
                <a:effectLst/>
                <a:latin typeface="+mn-lt"/>
                <a:ea typeface="+mn-ea"/>
                <a:cs typeface="+mn-cs"/>
              </a:rPr>
              <a:t> marked "</a:t>
            </a:r>
            <a:r>
              <a:rPr lang="en-US" sz="1200" b="0" kern="1200" dirty="0" err="1">
                <a:solidFill>
                  <a:schemeClr val="tx1"/>
                </a:solidFill>
                <a:effectLst/>
                <a:latin typeface="+mn-lt"/>
                <a:ea typeface="+mn-ea"/>
                <a:cs typeface="+mn-cs"/>
              </a:rPr>
              <a:t>Zitkala</a:t>
            </a:r>
            <a:r>
              <a:rPr lang="en-US" sz="1200" b="0" kern="1200" dirty="0">
                <a:solidFill>
                  <a:schemeClr val="tx1"/>
                </a:solidFill>
                <a:effectLst/>
                <a:latin typeface="+mn-lt"/>
                <a:ea typeface="+mn-ea"/>
                <a:cs typeface="+mn-cs"/>
              </a:rPr>
              <a:t>-Sa of the Sioux Nation," and inscribed with a picture of a tipi. Ironically, the burial honor was due not to her great contributions to the U.S., but because of her husband's position as an Army Captain.</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664474-F66A-4F0E-BD7E-4B5C48B00427}" type="slidenum">
              <a:rPr lang="en-US" smtClean="0"/>
              <a:t>10</a:t>
            </a:fld>
            <a:endParaRPr lang="en-US"/>
          </a:p>
        </p:txBody>
      </p:sp>
    </p:spTree>
    <p:extLst>
      <p:ext uri="{BB962C8B-B14F-4D97-AF65-F5344CB8AC3E}">
        <p14:creationId xmlns:p14="http://schemas.microsoft.com/office/powerpoint/2010/main" val="36236521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Reverend Anita Phillips,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member of the Keetoowah Band of the Cherokee Nation, is an elder in the Oklahoma Indian Missionary Conference. She has served as the Executive Director of the Native American Comprehensive Plan (NACP) until</a:t>
            </a:r>
            <a:r>
              <a:rPr lang="en-US" sz="1200" kern="1200" baseline="0" dirty="0">
                <a:solidFill>
                  <a:schemeClr val="tx1"/>
                </a:solidFill>
                <a:effectLst/>
                <a:latin typeface="+mn-lt"/>
                <a:ea typeface="+mn-ea"/>
                <a:cs typeface="+mn-cs"/>
              </a:rPr>
              <a:t> stepping down in 2019</a:t>
            </a:r>
            <a:r>
              <a:rPr lang="en-US" sz="1200" kern="1200" dirty="0">
                <a:solidFill>
                  <a:schemeClr val="tx1"/>
                </a:solidFill>
                <a:effectLst/>
                <a:latin typeface="+mn-lt"/>
                <a:ea typeface="+mn-ea"/>
                <a:cs typeface="+mn-cs"/>
              </a:rPr>
              <a:t>. NACP is one of six national racial/ethnic plans of the United Methodist Church.  </a:t>
            </a:r>
          </a:p>
          <a:p>
            <a:r>
              <a:rPr lang="en-US" sz="1200" kern="1200" dirty="0">
                <a:solidFill>
                  <a:schemeClr val="tx1"/>
                </a:solidFill>
                <a:effectLst/>
                <a:latin typeface="+mn-lt"/>
                <a:ea typeface="+mn-ea"/>
                <a:cs typeface="+mn-cs"/>
              </a:rPr>
              <a:t>She has previously served several Native American churches in Oklahoma and served as a district superintendent and chair of the Board of Ordained Ministry for her conference. Prior to entering formal ministry, she served as a social worker for over twenty years in the Administration</a:t>
            </a:r>
            <a:r>
              <a:rPr lang="en-US" sz="1200" kern="1200" baseline="0" dirty="0">
                <a:solidFill>
                  <a:schemeClr val="tx1"/>
                </a:solidFill>
                <a:effectLst/>
                <a:latin typeface="+mn-lt"/>
                <a:ea typeface="+mn-ea"/>
                <a:cs typeface="+mn-cs"/>
              </a:rPr>
              <a:t> of </a:t>
            </a:r>
            <a:r>
              <a:rPr lang="en-US" sz="1200" kern="1200" dirty="0">
                <a:solidFill>
                  <a:schemeClr val="tx1"/>
                </a:solidFill>
                <a:effectLst/>
                <a:latin typeface="+mn-lt"/>
                <a:ea typeface="+mn-ea"/>
                <a:cs typeface="+mn-cs"/>
              </a:rPr>
              <a:t>Cherokee Principal Chief Wilma </a:t>
            </a:r>
            <a:r>
              <a:rPr lang="en-US" sz="1200" kern="1200" dirty="0" err="1">
                <a:solidFill>
                  <a:schemeClr val="tx1"/>
                </a:solidFill>
                <a:effectLst/>
                <a:latin typeface="+mn-lt"/>
                <a:ea typeface="+mn-ea"/>
                <a:cs typeface="+mn-cs"/>
              </a:rPr>
              <a:t>Mankiller</a:t>
            </a:r>
            <a:r>
              <a:rPr lang="en-US" sz="1200" kern="1200" dirty="0">
                <a:solidFill>
                  <a:schemeClr val="tx1"/>
                </a:solidFill>
                <a:effectLst/>
                <a:latin typeface="+mn-lt"/>
                <a:ea typeface="+mn-ea"/>
                <a:cs typeface="+mn-cs"/>
              </a:rPr>
              <a:t> in</a:t>
            </a:r>
            <a:r>
              <a:rPr lang="en-US" sz="1200" kern="1200" baseline="0" dirty="0">
                <a:solidFill>
                  <a:schemeClr val="tx1"/>
                </a:solidFill>
                <a:effectLst/>
                <a:latin typeface="+mn-lt"/>
                <a:ea typeface="+mn-ea"/>
                <a:cs typeface="+mn-cs"/>
              </a:rPr>
              <a:t> Native American comm</a:t>
            </a:r>
            <a:r>
              <a:rPr lang="en-US" sz="1200" kern="1200" dirty="0">
                <a:solidFill>
                  <a:schemeClr val="tx1"/>
                </a:solidFill>
                <a:effectLst/>
                <a:latin typeface="+mn-lt"/>
                <a:ea typeface="+mn-ea"/>
                <a:cs typeface="+mn-cs"/>
              </a:rPr>
              <a:t>unities working with families and children. Rev. Phillips has an M.S.W. from the University of Oklahoma, and an M.Div. from Phillips Theological Seminary in Tulsa, Oklahoma.  </a:t>
            </a:r>
          </a:p>
          <a:p>
            <a:r>
              <a:rPr lang="en-US" sz="1200" kern="1200" dirty="0">
                <a:solidFill>
                  <a:schemeClr val="tx1"/>
                </a:solidFill>
                <a:effectLst/>
                <a:latin typeface="+mn-lt"/>
                <a:ea typeface="+mn-ea"/>
                <a:cs typeface="+mn-cs"/>
              </a:rPr>
              <a:t>She has served on many boards and committees at all levels of the UMC and frequently teaches/preaches at annual conference sessions. She co-wrote</a:t>
            </a:r>
            <a:r>
              <a:rPr lang="en-US" sz="1200" kern="1200" baseline="0" dirty="0">
                <a:solidFill>
                  <a:schemeClr val="tx1"/>
                </a:solidFill>
                <a:effectLst/>
                <a:latin typeface="+mn-lt"/>
                <a:ea typeface="+mn-ea"/>
                <a:cs typeface="+mn-cs"/>
              </a:rPr>
              <a:t> with Henrietta Mann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On This Spirit Walk: The Voices of Native American and Indigenous Peoples.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664474-F66A-4F0E-BD7E-4B5C48B00427}" type="slidenum">
              <a:rPr lang="en-US" smtClean="0"/>
              <a:t>55</a:t>
            </a:fld>
            <a:endParaRPr lang="en-US"/>
          </a:p>
        </p:txBody>
      </p:sp>
    </p:spTree>
    <p:extLst>
      <p:ext uri="{BB962C8B-B14F-4D97-AF65-F5344CB8AC3E}">
        <p14:creationId xmlns:p14="http://schemas.microsoft.com/office/powerpoint/2010/main" val="33724452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Executive Director of NACP, Anita has led the denomination in efforts to create awareness about the value of Native Americans in The United Methodist Church; she has worked closely with Conference Committees on Native American Ministries to develop and support Native congregations; and she has also led workshops and training events to empower Native leaders.</a:t>
            </a:r>
          </a:p>
          <a:p>
            <a:r>
              <a:rPr lang="en-US" sz="1200" kern="1200" dirty="0">
                <a:solidFill>
                  <a:schemeClr val="tx1"/>
                </a:solidFill>
                <a:effectLst/>
                <a:latin typeface="+mn-lt"/>
                <a:ea typeface="+mn-ea"/>
                <a:cs typeface="+mn-cs"/>
              </a:rPr>
              <a:t>In her book,</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On This Spirit Walk</a:t>
            </a:r>
            <a:r>
              <a:rPr lang="en-US" sz="1200" kern="1200" baseline="0" dirty="0">
                <a:solidFill>
                  <a:schemeClr val="tx1"/>
                </a:solidFill>
                <a:effectLst/>
                <a:latin typeface="+mn-lt"/>
                <a:ea typeface="+mn-ea"/>
                <a:cs typeface="+mn-cs"/>
              </a:rPr>
              <a:t>, she invites us to walk with our Native American brothers and sisters, “to see, hear, find Christ” in them. It was the invitation she offered when she spoke at the 2015 Annual Conference.</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Dakota Access Pipeline resistance movement, and the 2016 high-profile, dramatic moments at Standing Rock that were seen in mainstream and social media, have given the opportunity to respond to Phillips’ invitation. </a:t>
            </a:r>
          </a:p>
          <a:p>
            <a:r>
              <a:rPr lang="en-US" sz="1200" kern="1200" dirty="0">
                <a:solidFill>
                  <a:schemeClr val="tx1"/>
                </a:solidFill>
                <a:effectLst/>
                <a:latin typeface="+mn-lt"/>
                <a:ea typeface="+mn-ea"/>
                <a:cs typeface="+mn-cs"/>
              </a:rPr>
              <a:t>As director of NACP, Anita has partnered with Path 1/New Church Starts of Discipleship Ministries</a:t>
            </a:r>
            <a:r>
              <a:rPr lang="en-US" sz="1200" kern="1200" baseline="0" dirty="0">
                <a:solidFill>
                  <a:schemeClr val="tx1"/>
                </a:solidFill>
                <a:effectLst/>
                <a:latin typeface="+mn-lt"/>
                <a:ea typeface="+mn-ea"/>
                <a:cs typeface="+mn-cs"/>
              </a:rPr>
              <a:t> which has </a:t>
            </a:r>
            <a:r>
              <a:rPr lang="en-US" sz="1200" kern="1200" dirty="0">
                <a:solidFill>
                  <a:schemeClr val="tx1"/>
                </a:solidFill>
                <a:effectLst/>
                <a:latin typeface="+mn-lt"/>
                <a:ea typeface="+mn-ea"/>
                <a:cs typeface="+mn-cs"/>
              </a:rPr>
              <a:t>commissioned a research study on the “state of Native American ministries and churches” in the U.S. The goals of the first phase of the study were to gain an understanding of the current state of Native ministries and to make informed recommendations on how to strengthen and grow Native American churches, ministries and fellowships in the future. </a:t>
            </a:r>
          </a:p>
          <a:p>
            <a:r>
              <a:rPr lang="en-US" sz="1200" kern="1200" dirty="0">
                <a:solidFill>
                  <a:schemeClr val="tx1"/>
                </a:solidFill>
                <a:effectLst/>
                <a:latin typeface="+mn-lt"/>
                <a:ea typeface="+mn-ea"/>
                <a:cs typeface="+mn-cs"/>
              </a:rPr>
              <a:t>She</a:t>
            </a:r>
            <a:r>
              <a:rPr lang="en-US" sz="1200" kern="1200" baseline="0" dirty="0">
                <a:solidFill>
                  <a:schemeClr val="tx1"/>
                </a:solidFill>
                <a:effectLst/>
                <a:latin typeface="+mn-lt"/>
                <a:ea typeface="+mn-ea"/>
                <a:cs typeface="+mn-cs"/>
              </a:rPr>
              <a:t> is hopeful that the Act of Repentance of 2012 will do that.</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664474-F66A-4F0E-BD7E-4B5C48B00427}" type="slidenum">
              <a:rPr lang="en-US" smtClean="0"/>
              <a:t>56</a:t>
            </a:fld>
            <a:endParaRPr lang="en-US"/>
          </a:p>
        </p:txBody>
      </p:sp>
    </p:spTree>
    <p:extLst>
      <p:ext uri="{BB962C8B-B14F-4D97-AF65-F5344CB8AC3E}">
        <p14:creationId xmlns:p14="http://schemas.microsoft.com/office/powerpoint/2010/main" val="18699437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 Marshall served on the Commission on Christian Unity and Interreligious</a:t>
            </a:r>
            <a:r>
              <a:rPr lang="en-US" baseline="0" dirty="0"/>
              <a:t> Concerns until it was merged into the Bishops Council. She spoke at a meeting in 2000 where concerns were raised about the plans to reduce the membership on governing boards of church wide agencies in the upcoming </a:t>
            </a:r>
            <a:r>
              <a:rPr lang="en-US" baseline="0" dirty="0" err="1"/>
              <a:t>quadrennium</a:t>
            </a:r>
            <a:r>
              <a:rPr lang="en-US" baseline="0" dirty="0"/>
              <a:t>.  There were concerns about the lack of visibility of Native Americans in leadership areas of the church. Of special note was that no Native American has been elected bishop. In a rousing speech at the meeting speaking as a member of the Commission on Christian Unity, she spoke of the need to combat racism which is “very open, not subtle.” To her fellow Native Americans she urged, “We need to remind them [non-Natives] that their churches are built on our land.”</a:t>
            </a:r>
          </a:p>
          <a:p>
            <a:r>
              <a:rPr lang="en-US" baseline="0" dirty="0"/>
              <a:t>At General Conference in 2000 in Cleveland, Anna poignantly reflected on the death of her husband in the 1995 bombing of the Alfred P. </a:t>
            </a:r>
            <a:r>
              <a:rPr lang="en-US" baseline="0" dirty="0" err="1"/>
              <a:t>Murrah</a:t>
            </a:r>
            <a:r>
              <a:rPr lang="en-US" baseline="0" dirty="0"/>
              <a:t> federal office building in Oklahoma City. </a:t>
            </a:r>
            <a:r>
              <a:rPr lang="en-US" sz="1200" kern="1200" dirty="0">
                <a:solidFill>
                  <a:schemeClr val="tx1"/>
                </a:solidFill>
                <a:effectLst/>
                <a:latin typeface="+mn-lt"/>
                <a:ea typeface="+mn-ea"/>
                <a:cs typeface="+mn-cs"/>
              </a:rPr>
              <a:t> “It’s been a difficult journey,” she said, “but because of my church community I have not walked alone.</a:t>
            </a:r>
          </a:p>
          <a:p>
            <a:r>
              <a:rPr lang="en-US" baseline="0" dirty="0"/>
              <a:t>Anna currently serves as the Pension/Benefits Officer of the New Mexico Annual Conference.</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7664474-F66A-4F0E-BD7E-4B5C48B00427}" type="slidenum">
              <a:rPr lang="en-US" smtClean="0"/>
              <a:t>57</a:t>
            </a:fld>
            <a:endParaRPr lang="en-US"/>
          </a:p>
        </p:txBody>
      </p:sp>
    </p:spTree>
    <p:extLst>
      <p:ext uri="{BB962C8B-B14F-4D97-AF65-F5344CB8AC3E}">
        <p14:creationId xmlns:p14="http://schemas.microsoft.com/office/powerpoint/2010/main" val="23303751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Anna was</a:t>
            </a:r>
            <a:r>
              <a:rPr lang="en-US" baseline="0" dirty="0"/>
              <a:t> part of The Inter-Ethnic Strategy Development Group which made a statement regarding the Call to Action initiative to consolidate the 13  general agencies under a 15 member board. In 2012 they affirmed the “Call for Leadership” but urged “more emphasis on differing dynamics of leadership that will reach a more racially diverse world parish.” She stressed the importance of partnering with other Native American groups and work together to achieve the goals of the “Call to Action.”</a:t>
            </a:r>
          </a:p>
          <a:p>
            <a:r>
              <a:rPr lang="en-US" baseline="0" dirty="0"/>
              <a:t>Anna Marshall also spoke in 2012 in Tampa, Florida, as Chairperson of the Native American International Caucus. She said that in the Act of Repentance the church should consider repenting not only of past crimes against indigenous people, but also of what is happening today. In response to the continuing LGBTQ ban, she said “It is time to join our brothers and sisters who continue to seek a place in the United Methodist Church and provide that space as we should for all people of God.”</a:t>
            </a:r>
          </a:p>
          <a:p>
            <a:r>
              <a:rPr lang="en-US" baseline="0" dirty="0"/>
              <a:t>Anna continues to serve her people, the Muscogee Nation. She was elected to a seat on the Muscogee National Council for the 2020-2021 term.</a:t>
            </a:r>
          </a:p>
          <a:p>
            <a:pPr fontAlgn="base"/>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07664474-F66A-4F0E-BD7E-4B5C48B00427}" type="slidenum">
              <a:rPr lang="en-US" smtClean="0"/>
              <a:t>58</a:t>
            </a:fld>
            <a:endParaRPr lang="en-US"/>
          </a:p>
        </p:txBody>
      </p:sp>
    </p:spTree>
    <p:extLst>
      <p:ext uri="{BB962C8B-B14F-4D97-AF65-F5344CB8AC3E}">
        <p14:creationId xmlns:p14="http://schemas.microsoft.com/office/powerpoint/2010/main" val="25848189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664474-F66A-4F0E-BD7E-4B5C48B00427}" type="slidenum">
              <a:rPr lang="en-US" smtClean="0"/>
              <a:t>59</a:t>
            </a:fld>
            <a:endParaRPr lang="en-US"/>
          </a:p>
        </p:txBody>
      </p:sp>
    </p:spTree>
    <p:extLst>
      <p:ext uri="{BB962C8B-B14F-4D97-AF65-F5344CB8AC3E}">
        <p14:creationId xmlns:p14="http://schemas.microsoft.com/office/powerpoint/2010/main" val="12182075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familiar with names like Pocahontas or Sacajawea</a:t>
            </a:r>
            <a:r>
              <a:rPr lang="en-US" baseline="0" dirty="0"/>
              <a:t> and with stereotypical, often demeaning, images of Native Americans, but we want to tell you about outstanding women who have “moved mountains” or changed the lives of their people and all of us.</a:t>
            </a:r>
          </a:p>
          <a:p>
            <a:r>
              <a:rPr lang="en-US" baseline="0" dirty="0"/>
              <a:t>We will introduce you to women </a:t>
            </a:r>
            <a:r>
              <a:rPr lang="en-US" baseline="0"/>
              <a:t>in an </a:t>
            </a:r>
            <a:r>
              <a:rPr lang="en-US" baseline="0" dirty="0"/>
              <a:t>array of careers and professions in the fields of education, the arts, science, leadership and government, activism and religion.  </a:t>
            </a:r>
            <a:endParaRPr lang="en-US" dirty="0"/>
          </a:p>
        </p:txBody>
      </p:sp>
      <p:sp>
        <p:nvSpPr>
          <p:cNvPr id="4" name="Slide Number Placeholder 3"/>
          <p:cNvSpPr>
            <a:spLocks noGrp="1"/>
          </p:cNvSpPr>
          <p:nvPr>
            <p:ph type="sldNum" sz="quarter" idx="10"/>
          </p:nvPr>
        </p:nvSpPr>
        <p:spPr/>
        <p:txBody>
          <a:bodyPr/>
          <a:lstStyle/>
          <a:p>
            <a:fld id="{07664474-F66A-4F0E-BD7E-4B5C48B00427}" type="slidenum">
              <a:rPr lang="en-US" smtClean="0"/>
              <a:t>60</a:t>
            </a:fld>
            <a:endParaRPr lang="en-US"/>
          </a:p>
        </p:txBody>
      </p:sp>
    </p:spTree>
    <p:extLst>
      <p:ext uri="{BB962C8B-B14F-4D97-AF65-F5344CB8AC3E}">
        <p14:creationId xmlns:p14="http://schemas.microsoft.com/office/powerpoint/2010/main" val="737061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LaDonna</a:t>
            </a:r>
            <a:r>
              <a:rPr lang="en-US" sz="1200" kern="1200" dirty="0">
                <a:solidFill>
                  <a:schemeClr val="tx1"/>
                </a:solidFill>
                <a:effectLst/>
                <a:latin typeface="+mn-lt"/>
                <a:ea typeface="+mn-ea"/>
                <a:cs typeface="+mn-cs"/>
              </a:rPr>
              <a:t> Harris grew up</a:t>
            </a:r>
            <a:r>
              <a:rPr lang="en-US" sz="1200" kern="1200" baseline="0" dirty="0">
                <a:solidFill>
                  <a:schemeClr val="tx1"/>
                </a:solidFill>
                <a:effectLst/>
                <a:latin typeface="+mn-lt"/>
                <a:ea typeface="+mn-ea"/>
                <a:cs typeface="+mn-cs"/>
              </a:rPr>
              <a:t> in </a:t>
            </a:r>
            <a:r>
              <a:rPr lang="en-US" sz="1200" kern="1200" dirty="0">
                <a:solidFill>
                  <a:schemeClr val="tx1"/>
                </a:solidFill>
                <a:effectLst/>
                <a:latin typeface="+mn-lt"/>
                <a:ea typeface="+mn-ea"/>
                <a:cs typeface="+mn-cs"/>
              </a:rPr>
              <a:t>Oklahoma during the Great Depression, a time of great hardship for most Americans and more so for American Indians. The government’s General Allotment Act and urban relocation programs was a traumatic time of</a:t>
            </a:r>
            <a:r>
              <a:rPr lang="en-US" sz="1200" kern="1200" baseline="0" dirty="0">
                <a:solidFill>
                  <a:schemeClr val="tx1"/>
                </a:solidFill>
                <a:effectLst/>
                <a:latin typeface="+mn-lt"/>
                <a:ea typeface="+mn-ea"/>
                <a:cs typeface="+mn-cs"/>
              </a:rPr>
              <a:t> transition and loss of homelands.  </a:t>
            </a:r>
          </a:p>
          <a:p>
            <a:r>
              <a:rPr lang="en-US" sz="1200" kern="1200" dirty="0">
                <a:solidFill>
                  <a:schemeClr val="tx1"/>
                </a:solidFill>
                <a:effectLst/>
                <a:latin typeface="+mn-lt"/>
                <a:ea typeface="+mn-ea"/>
                <a:cs typeface="+mn-cs"/>
              </a:rPr>
              <a:t>Raised by her grandparents, Ladonna felt it</a:t>
            </a:r>
            <a:r>
              <a:rPr lang="en-US" sz="1200" kern="1200" baseline="0" dirty="0">
                <a:solidFill>
                  <a:schemeClr val="tx1"/>
                </a:solidFill>
                <a:effectLst/>
                <a:latin typeface="+mn-lt"/>
                <a:ea typeface="+mn-ea"/>
                <a:cs typeface="+mn-cs"/>
              </a:rPr>
              <a:t> was</a:t>
            </a:r>
            <a:r>
              <a:rPr lang="en-US" sz="1200" kern="1200" dirty="0">
                <a:solidFill>
                  <a:schemeClr val="tx1"/>
                </a:solidFill>
                <a:effectLst/>
                <a:latin typeface="+mn-lt"/>
                <a:ea typeface="+mn-ea"/>
                <a:cs typeface="+mn-cs"/>
              </a:rPr>
              <a:t> “the most wonderful thing” for her because they were “steeped in their Comanche culture and values,” a very rich environment for</a:t>
            </a:r>
            <a:r>
              <a:rPr lang="en-US" sz="1200" kern="1200" baseline="0" dirty="0">
                <a:solidFill>
                  <a:schemeClr val="tx1"/>
                </a:solidFill>
                <a:effectLst/>
                <a:latin typeface="+mn-lt"/>
                <a:ea typeface="+mn-ea"/>
                <a:cs typeface="+mn-cs"/>
              </a:rPr>
              <a:t> her childhood.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She met Fred Harris in high school and during the next three decades of their marriage she worked with him in his political career. When Fred won a seat in the Oklahoma State Senate and later in the U.S. Senate, she </a:t>
            </a:r>
            <a:r>
              <a:rPr lang="en-US" sz="1200" kern="1200" dirty="0">
                <a:solidFill>
                  <a:schemeClr val="tx1"/>
                </a:solidFill>
                <a:effectLst/>
                <a:latin typeface="+mn-lt"/>
                <a:ea typeface="+mn-ea"/>
                <a:cs typeface="+mn-cs"/>
              </a:rPr>
              <a:t>took an active role in his service, learning skills that came in handy for Fred’s Presidential campaigns in 1972 and 1976 and her own run for Vice President in 1980.</a:t>
            </a: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664474-F66A-4F0E-BD7E-4B5C48B00427}" type="slidenum">
              <a:rPr lang="en-US" smtClean="0"/>
              <a:t>11</a:t>
            </a:fld>
            <a:endParaRPr lang="en-US"/>
          </a:p>
        </p:txBody>
      </p:sp>
    </p:spTree>
    <p:extLst>
      <p:ext uri="{BB962C8B-B14F-4D97-AF65-F5344CB8AC3E}">
        <p14:creationId xmlns:p14="http://schemas.microsoft.com/office/powerpoint/2010/main" val="1167272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LaDonna</a:t>
            </a:r>
            <a:r>
              <a:rPr lang="en-US" sz="1200" kern="1200" dirty="0">
                <a:solidFill>
                  <a:schemeClr val="tx1"/>
                </a:solidFill>
                <a:effectLst/>
                <a:latin typeface="+mn-lt"/>
                <a:ea typeface="+mn-ea"/>
                <a:cs typeface="+mn-cs"/>
              </a:rPr>
              <a:t> was more than a Senator’s wife,</a:t>
            </a:r>
            <a:r>
              <a:rPr lang="en-US" sz="1200" kern="1200" baseline="0" dirty="0">
                <a:solidFill>
                  <a:schemeClr val="tx1"/>
                </a:solidFill>
                <a:effectLst/>
                <a:latin typeface="+mn-lt"/>
                <a:ea typeface="+mn-ea"/>
                <a:cs typeface="+mn-cs"/>
              </a:rPr>
              <a:t> becoming f</a:t>
            </a:r>
            <a:r>
              <a:rPr lang="en-US" sz="1200" kern="1200" dirty="0">
                <a:solidFill>
                  <a:schemeClr val="tx1"/>
                </a:solidFill>
                <a:effectLst/>
                <a:latin typeface="+mn-lt"/>
                <a:ea typeface="+mn-ea"/>
                <a:cs typeface="+mn-cs"/>
              </a:rPr>
              <a:t>amous</a:t>
            </a:r>
            <a:r>
              <a:rPr lang="en-US" sz="1200" kern="1200" baseline="0" dirty="0">
                <a:solidFill>
                  <a:schemeClr val="tx1"/>
                </a:solidFill>
                <a:effectLst/>
                <a:latin typeface="+mn-lt"/>
                <a:ea typeface="+mn-ea"/>
                <a:cs typeface="+mn-cs"/>
              </a:rPr>
              <a:t> for </a:t>
            </a:r>
            <a:r>
              <a:rPr lang="en-US" sz="1200" kern="1200" dirty="0">
                <a:solidFill>
                  <a:schemeClr val="tx1"/>
                </a:solidFill>
                <a:effectLst/>
                <a:latin typeface="+mn-lt"/>
                <a:ea typeface="+mn-ea"/>
                <a:cs typeface="+mn-cs"/>
              </a:rPr>
              <a:t>meetings in her living room, where the group called Oklahomans for Indian Opportunity (OIO) was born.  The group met first in </a:t>
            </a:r>
            <a:r>
              <a:rPr lang="en-US" sz="1200" kern="1200" dirty="0" err="1">
                <a:solidFill>
                  <a:schemeClr val="tx1"/>
                </a:solidFill>
                <a:effectLst/>
                <a:latin typeface="+mn-lt"/>
                <a:ea typeface="+mn-ea"/>
                <a:cs typeface="+mn-cs"/>
              </a:rPr>
              <a:t>LaDonna's</a:t>
            </a:r>
            <a:r>
              <a:rPr lang="en-US" sz="1200" kern="1200" dirty="0">
                <a:solidFill>
                  <a:schemeClr val="tx1"/>
                </a:solidFill>
                <a:effectLst/>
                <a:latin typeface="+mn-lt"/>
                <a:ea typeface="+mn-ea"/>
                <a:cs typeface="+mn-cs"/>
              </a:rPr>
              <a:t> home and soon travelled to other towns until they had united the five tribes and the plains people, all of whom had previously been dislocated. OIO</a:t>
            </a:r>
            <a:r>
              <a:rPr lang="en-US" sz="1200" kern="1200" baseline="0" dirty="0">
                <a:solidFill>
                  <a:schemeClr val="tx1"/>
                </a:solidFill>
                <a:effectLst/>
                <a:latin typeface="+mn-lt"/>
                <a:ea typeface="+mn-ea"/>
                <a:cs typeface="+mn-cs"/>
              </a:rPr>
              <a:t> was</a:t>
            </a:r>
            <a:r>
              <a:rPr lang="en-US" sz="1200" kern="1200" dirty="0">
                <a:solidFill>
                  <a:schemeClr val="tx1"/>
                </a:solidFill>
                <a:effectLst/>
                <a:latin typeface="+mn-lt"/>
                <a:ea typeface="+mn-ea"/>
                <a:cs typeface="+mn-cs"/>
              </a:rPr>
              <a:t> the first statewide Indian organization in Oklahoma.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OIO took on such issues as discrimination in public schools and the alarmingly high dropout rate for Indian high school students.  Other issues included the support of Indians in urban environments (having been relocated there through government programs), health and community services where urban Indians live, and outreach programs to address the increasing incidence of suicide among American Indians. She</a:t>
            </a:r>
            <a:r>
              <a:rPr lang="en-US" sz="1200" kern="1200" baseline="0" dirty="0">
                <a:solidFill>
                  <a:schemeClr val="tx1"/>
                </a:solidFill>
                <a:effectLst/>
                <a:latin typeface="+mn-lt"/>
                <a:ea typeface="+mn-ea"/>
                <a:cs typeface="+mn-cs"/>
              </a:rPr>
              <a:t> also testified </a:t>
            </a:r>
            <a:r>
              <a:rPr lang="en-US" sz="1200" kern="1200" dirty="0">
                <a:solidFill>
                  <a:schemeClr val="tx1"/>
                </a:solidFill>
                <a:effectLst/>
                <a:latin typeface="+mn-lt"/>
                <a:ea typeface="+mn-ea"/>
                <a:cs typeface="+mn-cs"/>
              </a:rPr>
              <a:t>before Congress to ensure that OIO received funding for these programs.</a:t>
            </a:r>
          </a:p>
          <a:p>
            <a:r>
              <a:rPr lang="en-US" sz="1200" kern="1200" dirty="0">
                <a:solidFill>
                  <a:schemeClr val="tx1"/>
                </a:solidFill>
                <a:effectLst/>
                <a:latin typeface="+mn-lt"/>
                <a:ea typeface="+mn-ea"/>
                <a:cs typeface="+mn-cs"/>
              </a:rPr>
              <a:t>She served on many committees and advisory boards with members of Congress, teaching them what she would refer to as "Indian 101,” educating them on issues of importance to Indians in America, and on the nuances between the different tribes. </a:t>
            </a:r>
          </a:p>
          <a:p>
            <a:r>
              <a:rPr lang="en-US" sz="1200" kern="1200" dirty="0" err="1">
                <a:solidFill>
                  <a:schemeClr val="tx1"/>
                </a:solidFill>
                <a:effectLst/>
                <a:latin typeface="+mn-lt"/>
                <a:ea typeface="+mn-ea"/>
                <a:cs typeface="+mn-cs"/>
              </a:rPr>
              <a:t>LaDonna</a:t>
            </a:r>
            <a:r>
              <a:rPr lang="en-US" sz="1200" kern="1200" dirty="0">
                <a:solidFill>
                  <a:schemeClr val="tx1"/>
                </a:solidFill>
                <a:effectLst/>
                <a:latin typeface="+mn-lt"/>
                <a:ea typeface="+mn-ea"/>
                <a:cs typeface="+mn-cs"/>
              </a:rPr>
              <a:t> created the American</a:t>
            </a:r>
            <a:r>
              <a:rPr lang="en-US" sz="1200" kern="1200" baseline="0" dirty="0">
                <a:solidFill>
                  <a:schemeClr val="tx1"/>
                </a:solidFill>
                <a:effectLst/>
                <a:latin typeface="+mn-lt"/>
                <a:ea typeface="+mn-ea"/>
                <a:cs typeface="+mn-cs"/>
              </a:rPr>
              <a:t> Indian Ambassadors program giving two-year fellowships to instruct youth in </a:t>
            </a:r>
            <a:r>
              <a:rPr lang="en-US" sz="1200" kern="1200" dirty="0">
                <a:solidFill>
                  <a:schemeClr val="tx1"/>
                </a:solidFill>
                <a:effectLst/>
                <a:latin typeface="+mn-lt"/>
                <a:ea typeface="+mn-ea"/>
                <a:cs typeface="+mn-cs"/>
              </a:rPr>
              <a:t>tribal values and modes of government, and support their travel to other countries to observe indigenous governments first-hand and forge international friendships and connections. She believed that Indian youth both benefit and contribute the most when they are able to fold their traditional values into their contemporary society.</a:t>
            </a:r>
          </a:p>
          <a:p>
            <a:r>
              <a:rPr lang="en-US" sz="1200" kern="1200" dirty="0">
                <a:solidFill>
                  <a:schemeClr val="tx1"/>
                </a:solidFill>
                <a:effectLst/>
                <a:latin typeface="+mn-lt"/>
                <a:ea typeface="+mn-ea"/>
                <a:cs typeface="+mn-cs"/>
              </a:rPr>
              <a:t>She has passed on the role of leadership in her programs</a:t>
            </a:r>
            <a:r>
              <a:rPr lang="en-US" sz="1200" kern="1200" baseline="0" dirty="0">
                <a:solidFill>
                  <a:schemeClr val="tx1"/>
                </a:solidFill>
                <a:effectLst/>
                <a:latin typeface="+mn-lt"/>
                <a:ea typeface="+mn-ea"/>
                <a:cs typeface="+mn-cs"/>
              </a:rPr>
              <a:t> to her daughter and is teaching her grand-daughter the Comanche language.</a:t>
            </a:r>
            <a:endParaRPr lang="en-US" dirty="0"/>
          </a:p>
        </p:txBody>
      </p:sp>
      <p:sp>
        <p:nvSpPr>
          <p:cNvPr id="4" name="Slide Number Placeholder 3"/>
          <p:cNvSpPr>
            <a:spLocks noGrp="1"/>
          </p:cNvSpPr>
          <p:nvPr>
            <p:ph type="sldNum" sz="quarter" idx="10"/>
          </p:nvPr>
        </p:nvSpPr>
        <p:spPr/>
        <p:txBody>
          <a:bodyPr/>
          <a:lstStyle/>
          <a:p>
            <a:fld id="{07664474-F66A-4F0E-BD7E-4B5C48B00427}" type="slidenum">
              <a:rPr lang="en-US" smtClean="0"/>
              <a:t>12</a:t>
            </a:fld>
            <a:endParaRPr lang="en-US"/>
          </a:p>
        </p:txBody>
      </p:sp>
    </p:spTree>
    <p:extLst>
      <p:ext uri="{BB962C8B-B14F-4D97-AF65-F5344CB8AC3E}">
        <p14:creationId xmlns:p14="http://schemas.microsoft.com/office/powerpoint/2010/main" val="929866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9400" y="228600"/>
            <a:ext cx="3429000" cy="2571750"/>
          </a:xfrm>
        </p:spPr>
      </p:sp>
      <p:sp>
        <p:nvSpPr>
          <p:cNvPr id="3" name="Notes Placeholder 2"/>
          <p:cNvSpPr>
            <a:spLocks noGrp="1"/>
          </p:cNvSpPr>
          <p:nvPr>
            <p:ph type="body" idx="1"/>
          </p:nvPr>
        </p:nvSpPr>
        <p:spPr>
          <a:xfrm>
            <a:off x="914400" y="2819400"/>
            <a:ext cx="7315200" cy="3524250"/>
          </a:xfrm>
        </p:spPr>
        <p:txBody>
          <a:bodyPr/>
          <a:lstStyle/>
          <a:p>
            <a:r>
              <a:rPr lang="en-US" dirty="0"/>
              <a:t>Eliza Conley was born in 1869, a member of the </a:t>
            </a:r>
            <a:r>
              <a:rPr lang="en-US" dirty="0" err="1"/>
              <a:t>Wyandott</a:t>
            </a:r>
            <a:r>
              <a:rPr lang="en-US" dirty="0"/>
              <a:t> Nation</a:t>
            </a:r>
            <a:r>
              <a:rPr lang="en-US" baseline="0" dirty="0"/>
              <a:t> years after her people lost their homeland and were pushed west, finally to Kansas. Her family </a:t>
            </a:r>
            <a:r>
              <a:rPr lang="en-US" sz="1200" kern="1200" dirty="0">
                <a:solidFill>
                  <a:schemeClr val="tx1"/>
                </a:solidFill>
                <a:effectLst/>
                <a:latin typeface="+mn-lt"/>
                <a:ea typeface="+mn-ea"/>
                <a:cs typeface="+mn-cs"/>
              </a:rPr>
              <a:t>strongly encouraged her and her sisters to pursue an education, and she and</a:t>
            </a:r>
            <a:r>
              <a:rPr lang="en-US" sz="1200" kern="1200" baseline="0" dirty="0">
                <a:solidFill>
                  <a:schemeClr val="tx1"/>
                </a:solidFill>
                <a:effectLst/>
                <a:latin typeface="+mn-lt"/>
                <a:ea typeface="+mn-ea"/>
                <a:cs typeface="+mn-cs"/>
              </a:rPr>
              <a:t> her sister rowed a boat daily across the river to pursue her education. S</a:t>
            </a:r>
            <a:r>
              <a:rPr lang="en-US" sz="1200" kern="1200" dirty="0">
                <a:solidFill>
                  <a:schemeClr val="tx1"/>
                </a:solidFill>
                <a:effectLst/>
                <a:latin typeface="+mn-lt"/>
                <a:ea typeface="+mn-ea"/>
                <a:cs typeface="+mn-cs"/>
              </a:rPr>
              <a:t>he graduated from Kansas City School of Law in 1902 and became the first woman admitted to the Kansas Bar. </a:t>
            </a:r>
          </a:p>
          <a:p>
            <a:r>
              <a:rPr lang="en-US" sz="1200" kern="1200" dirty="0">
                <a:solidFill>
                  <a:schemeClr val="tx1"/>
                </a:solidFill>
                <a:effectLst/>
                <a:latin typeface="+mn-lt"/>
                <a:ea typeface="+mn-ea"/>
                <a:cs typeface="+mn-cs"/>
              </a:rPr>
              <a:t>Eliza may</a:t>
            </a:r>
            <a:r>
              <a:rPr lang="en-US" sz="1200" kern="1200" baseline="0" dirty="0">
                <a:solidFill>
                  <a:schemeClr val="tx1"/>
                </a:solidFill>
                <a:effectLst/>
                <a:latin typeface="+mn-lt"/>
                <a:ea typeface="+mn-ea"/>
                <a:cs typeface="+mn-cs"/>
              </a:rPr>
              <a:t> have been inspired to pursue a career by her independent and unconventional great great-aunt Elizabeth “Betsy” Zane who was immortalized by the western writer Zane Grey.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a:t>
            </a:r>
            <a:r>
              <a:rPr lang="en-US" sz="1200" kern="1200" baseline="0" dirty="0">
                <a:solidFill>
                  <a:schemeClr val="tx1"/>
                </a:solidFill>
                <a:effectLst/>
                <a:latin typeface="+mn-lt"/>
                <a:ea typeface="+mn-ea"/>
                <a:cs typeface="+mn-cs"/>
              </a:rPr>
              <a:t> finding a home in Kansas, the </a:t>
            </a:r>
            <a:r>
              <a:rPr lang="en-US" sz="1200" kern="1200" baseline="0" dirty="0" err="1">
                <a:solidFill>
                  <a:schemeClr val="tx1"/>
                </a:solidFill>
                <a:effectLst/>
                <a:latin typeface="+mn-lt"/>
                <a:ea typeface="+mn-ea"/>
                <a:cs typeface="+mn-cs"/>
              </a:rPr>
              <a:t>Wyandots</a:t>
            </a:r>
            <a:r>
              <a:rPr lang="en-US" sz="1200" kern="1200" baseline="0" dirty="0">
                <a:solidFill>
                  <a:schemeClr val="tx1"/>
                </a:solidFill>
                <a:effectLst/>
                <a:latin typeface="+mn-lt"/>
                <a:ea typeface="+mn-ea"/>
                <a:cs typeface="+mn-cs"/>
              </a:rPr>
              <a:t> were faced with a choice by a government Treaty in 1855:  Become a U. S. citizen or be deemed “incompetent.”  Both her grandmother and mother refused to make a choice, wishing to remain members of the Wyandot Nation. Although the Indian agent ignored their choice, the mother and her daughters regarded themselves as Wyandot rather than U. S. citizens. </a:t>
            </a:r>
          </a:p>
          <a:p>
            <a:r>
              <a:rPr lang="en-US" sz="1200" b="0" i="0" u="none" strike="noStrike" kern="1200" baseline="0" dirty="0">
                <a:solidFill>
                  <a:schemeClr val="tx1"/>
                </a:solidFill>
                <a:latin typeface="+mn-lt"/>
                <a:ea typeface="+mn-ea"/>
                <a:cs typeface="+mn-cs"/>
              </a:rPr>
              <a:t>Through marriage and adoption, the </a:t>
            </a:r>
            <a:r>
              <a:rPr lang="en-US" sz="1200" b="0" i="0" u="none" strike="noStrike" kern="1200" baseline="0" dirty="0" err="1">
                <a:solidFill>
                  <a:schemeClr val="tx1"/>
                </a:solidFill>
                <a:latin typeface="+mn-lt"/>
                <a:ea typeface="+mn-ea"/>
                <a:cs typeface="+mn-cs"/>
              </a:rPr>
              <a:t>Wyandots</a:t>
            </a:r>
            <a:r>
              <a:rPr lang="en-US" sz="1200" b="0" i="0" u="none" strike="noStrike" kern="1200" baseline="0" dirty="0">
                <a:solidFill>
                  <a:schemeClr val="tx1"/>
                </a:solidFill>
                <a:latin typeface="+mn-lt"/>
                <a:ea typeface="+mn-ea"/>
                <a:cs typeface="+mn-cs"/>
              </a:rPr>
              <a:t> assimilated into their tribe members of other Indian nations, a great many whites, and some African Americans. Through the ministry of John Stewart, an itinerant Methodist Episcopal missionary of mixed African-American and Indian</a:t>
            </a:r>
          </a:p>
          <a:p>
            <a:r>
              <a:rPr lang="en-US" sz="1200" b="0" i="0" u="none" strike="noStrike" kern="1200" baseline="0" dirty="0">
                <a:solidFill>
                  <a:schemeClr val="tx1"/>
                </a:solidFill>
                <a:latin typeface="+mn-lt"/>
                <a:ea typeface="+mn-ea"/>
                <a:cs typeface="+mn-cs"/>
              </a:rPr>
              <a:t>Heritage, among the </a:t>
            </a:r>
            <a:r>
              <a:rPr lang="en-US" sz="1200" b="0" i="0" u="none" strike="noStrike" kern="1200" baseline="0" dirty="0" err="1">
                <a:solidFill>
                  <a:schemeClr val="tx1"/>
                </a:solidFill>
                <a:latin typeface="+mn-lt"/>
                <a:ea typeface="+mn-ea"/>
                <a:cs typeface="+mn-cs"/>
              </a:rPr>
              <a:t>Wyandots</a:t>
            </a:r>
            <a:r>
              <a:rPr lang="en-US" sz="1200" b="0" i="0" u="none" strike="noStrike" kern="1200" baseline="0" dirty="0">
                <a:solidFill>
                  <a:schemeClr val="tx1"/>
                </a:solidFill>
                <a:latin typeface="+mn-lt"/>
                <a:ea typeface="+mn-ea"/>
                <a:cs typeface="+mn-cs"/>
              </a:rPr>
              <a:t> in Ohio, many of them practiced Christianity according to the dictates and traditions of the Methodist Episcopal Church. Despite that assimilation, they maintained their historic cultural traditions and political practices, and most still spoke their native language, </a:t>
            </a:r>
            <a:r>
              <a:rPr lang="en-US" sz="1200" b="0" i="0" u="none" strike="noStrike" kern="1200" baseline="0" dirty="0" err="1">
                <a:solidFill>
                  <a:schemeClr val="tx1"/>
                </a:solidFill>
                <a:latin typeface="+mn-lt"/>
                <a:ea typeface="+mn-ea"/>
                <a:cs typeface="+mn-cs"/>
              </a:rPr>
              <a:t>Wendat</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effectLst/>
                <a:latin typeface="+mn-lt"/>
                <a:ea typeface="+mn-ea"/>
                <a:cs typeface="+mn-cs"/>
              </a:rPr>
              <a:t>The Indian Removal Act of 1830 forced them from their land in Ohio and Michigan and eventually they found a home in Kansas. But the removal took a great toll from diseases brought on by exposure, flooding and epidemics that spread through the western frontier. The dead were buried </a:t>
            </a:r>
            <a:r>
              <a:rPr lang="en-US" sz="1200" b="0" i="0" u="none" strike="noStrike" kern="1200" baseline="0" dirty="0">
                <a:solidFill>
                  <a:schemeClr val="tx1"/>
                </a:solidFill>
                <a:latin typeface="+mn-lt"/>
                <a:ea typeface="+mn-ea"/>
                <a:cs typeface="+mn-cs"/>
              </a:rPr>
              <a:t>on top of a bluff above the Missouri River and that burial ground came to be known as the Huron Place Cemetery.  Some 60 years later it would become the focal point of Eliza’s case brought before the U. S. Supreme Court.</a:t>
            </a:r>
          </a:p>
        </p:txBody>
      </p:sp>
      <p:sp>
        <p:nvSpPr>
          <p:cNvPr id="4" name="Slide Number Placeholder 3"/>
          <p:cNvSpPr>
            <a:spLocks noGrp="1"/>
          </p:cNvSpPr>
          <p:nvPr>
            <p:ph type="sldNum" sz="quarter" idx="10"/>
          </p:nvPr>
        </p:nvSpPr>
        <p:spPr/>
        <p:txBody>
          <a:bodyPr/>
          <a:lstStyle/>
          <a:p>
            <a:fld id="{07664474-F66A-4F0E-BD7E-4B5C48B00427}" type="slidenum">
              <a:rPr lang="en-US" smtClean="0"/>
              <a:t>13</a:t>
            </a:fld>
            <a:endParaRPr lang="en-US"/>
          </a:p>
        </p:txBody>
      </p:sp>
    </p:spTree>
    <p:extLst>
      <p:ext uri="{BB962C8B-B14F-4D97-AF65-F5344CB8AC3E}">
        <p14:creationId xmlns:p14="http://schemas.microsoft.com/office/powerpoint/2010/main" val="3790179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Kansas City grew, extensive property development occurred around the Huron Indian Cemetery, and it became a commercially valued property.</a:t>
            </a:r>
            <a:r>
              <a:rPr lang="en-US" sz="1200" kern="1200" baseline="0" dirty="0">
                <a:solidFill>
                  <a:schemeClr val="tx1"/>
                </a:solidFill>
                <a:effectLst/>
                <a:latin typeface="+mn-lt"/>
                <a:ea typeface="+mn-ea"/>
                <a:cs typeface="+mn-cs"/>
              </a:rPr>
              <a:t> Tribal council members’ attempts to sell the land and have the graves removed aroused great resistance. Later, legislation authorizing the sale of the property was the last straw for Eliza Conley.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she and sisters launched a campaign to protect and preserve the Huron Cemetery in Kansas City. Conley petitioned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 District Court for the District of Kansas to stop the sale. When that failed, she bravely appealed to the U.S. Supreme Court, becoming the first female Native American lawyer to be admitted before the court</a:t>
            </a:r>
            <a:r>
              <a:rPr lang="en-US" sz="1200" kern="1200" baseline="0" dirty="0">
                <a:solidFill>
                  <a:schemeClr val="tx1"/>
                </a:solidFill>
                <a:effectLst/>
                <a:latin typeface="+mn-lt"/>
                <a:ea typeface="+mn-ea"/>
                <a:cs typeface="+mn-cs"/>
              </a:rPr>
              <a:t> only to fail again.</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trio</a:t>
            </a:r>
            <a:r>
              <a:rPr lang="en-US" sz="1200" kern="1200" dirty="0">
                <a:solidFill>
                  <a:schemeClr val="tx1"/>
                </a:solidFill>
                <a:effectLst/>
                <a:latin typeface="+mn-lt"/>
                <a:ea typeface="+mn-ea"/>
                <a:cs typeface="+mn-cs"/>
              </a:rPr>
              <a:t> took up camp just outside the cemetery, nicknamed “Fort Conley.”  They padlocked the gate, took turns standing guard with muskets drawn, and put up signs that read “Trespass at Your Peril.” They kept up the fight, faced arrests and even a brief jail term for Eliza.</a:t>
            </a:r>
          </a:p>
          <a:p>
            <a:r>
              <a:rPr lang="en-US" sz="1200" kern="1200" dirty="0">
                <a:solidFill>
                  <a:schemeClr val="tx1"/>
                </a:solidFill>
                <a:effectLst/>
                <a:latin typeface="+mn-lt"/>
                <a:ea typeface="+mn-ea"/>
                <a:cs typeface="+mn-cs"/>
              </a:rPr>
              <a:t>Although she died before accomplishing her goal,</a:t>
            </a:r>
            <a:r>
              <a:rPr lang="en-US" sz="1200" kern="1200" baseline="0" dirty="0">
                <a:solidFill>
                  <a:schemeClr val="tx1"/>
                </a:solidFill>
                <a:effectLst/>
                <a:latin typeface="+mn-lt"/>
                <a:ea typeface="+mn-ea"/>
                <a:cs typeface="+mn-cs"/>
              </a:rPr>
              <a:t> efforts continued to preserve and protect the burial ground.  In support of their cause, </a:t>
            </a:r>
            <a:r>
              <a:rPr lang="en-US" sz="1200" kern="1200" dirty="0">
                <a:solidFill>
                  <a:schemeClr val="tx1"/>
                </a:solidFill>
                <a:effectLst/>
                <a:latin typeface="+mn-lt"/>
                <a:ea typeface="+mn-ea"/>
                <a:cs typeface="+mn-cs"/>
              </a:rPr>
              <a:t>Senator Charles Curtis, also</a:t>
            </a:r>
            <a:r>
              <a:rPr lang="en-US" sz="1200" kern="1200" baseline="0" dirty="0">
                <a:solidFill>
                  <a:schemeClr val="tx1"/>
                </a:solidFill>
                <a:effectLst/>
                <a:latin typeface="+mn-lt"/>
                <a:ea typeface="+mn-ea"/>
                <a:cs typeface="+mn-cs"/>
              </a:rPr>
              <a:t> of </a:t>
            </a:r>
            <a:r>
              <a:rPr lang="en-US" sz="1200" kern="1200" dirty="0">
                <a:solidFill>
                  <a:schemeClr val="tx1"/>
                </a:solidFill>
                <a:effectLst/>
                <a:latin typeface="+mn-lt"/>
                <a:ea typeface="+mn-ea"/>
                <a:cs typeface="+mn-cs"/>
              </a:rPr>
              <a:t>Native American ancestry,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introduced a bill to Congress to make the land a national park, and the law was passed in 1916, preventing future development of the cemetery land. </a:t>
            </a:r>
          </a:p>
          <a:p>
            <a:r>
              <a:rPr lang="en-US" sz="1200" kern="1200" dirty="0">
                <a:solidFill>
                  <a:schemeClr val="tx1"/>
                </a:solidFill>
                <a:effectLst/>
                <a:latin typeface="+mn-lt"/>
                <a:ea typeface="+mn-ea"/>
                <a:cs typeface="+mn-cs"/>
              </a:rPr>
              <a:t>Eliza died in 1946 before</a:t>
            </a:r>
            <a:r>
              <a:rPr lang="en-US" sz="1200" kern="1200" baseline="0" dirty="0">
                <a:solidFill>
                  <a:schemeClr val="tx1"/>
                </a:solidFill>
                <a:effectLst/>
                <a:latin typeface="+mn-lt"/>
                <a:ea typeface="+mn-ea"/>
                <a:cs typeface="+mn-cs"/>
              </a:rPr>
              <a:t> achieving a complete victory, but her rationale for the honoring the burial ground as sacred space eventually led to the provisions of the federal Native American Graves Protection and Repatriation Act.  I</a:t>
            </a:r>
            <a:r>
              <a:rPr lang="en-US" sz="1200" kern="1200" dirty="0">
                <a:solidFill>
                  <a:schemeClr val="tx1"/>
                </a:solidFill>
                <a:effectLst/>
                <a:latin typeface="+mn-lt"/>
                <a:ea typeface="+mn-ea"/>
                <a:cs typeface="+mn-cs"/>
              </a:rPr>
              <a:t>n September 1971, the cemetery was placed on the National Register of Historic Sites</a:t>
            </a:r>
            <a:r>
              <a:rPr lang="en-US" sz="1200" kern="1200" baseline="0" dirty="0">
                <a:solidFill>
                  <a:schemeClr val="tx1"/>
                </a:solidFill>
                <a:effectLst/>
                <a:latin typeface="+mn-lt"/>
                <a:ea typeface="+mn-ea"/>
                <a:cs typeface="+mn-cs"/>
              </a:rPr>
              <a:t>.  It was </a:t>
            </a:r>
            <a:r>
              <a:rPr lang="en-US" sz="1200" kern="1200" dirty="0">
                <a:solidFill>
                  <a:schemeClr val="tx1"/>
                </a:solidFill>
                <a:effectLst/>
                <a:latin typeface="+mn-lt"/>
                <a:ea typeface="+mn-ea"/>
                <a:cs typeface="+mn-cs"/>
              </a:rPr>
              <a:t>designated a national historic landmark in 2017, over 100 years after Eliza “</a:t>
            </a:r>
            <a:r>
              <a:rPr lang="en-US" sz="1200" kern="1200" dirty="0" err="1">
                <a:solidFill>
                  <a:schemeClr val="tx1"/>
                </a:solidFill>
                <a:effectLst/>
                <a:latin typeface="+mn-lt"/>
                <a:ea typeface="+mn-ea"/>
                <a:cs typeface="+mn-cs"/>
              </a:rPr>
              <a:t>Lyda</a:t>
            </a:r>
            <a:r>
              <a:rPr lang="en-US" sz="1200" kern="1200" dirty="0">
                <a:solidFill>
                  <a:schemeClr val="tx1"/>
                </a:solidFill>
                <a:effectLst/>
                <a:latin typeface="+mn-lt"/>
                <a:ea typeface="+mn-ea"/>
                <a:cs typeface="+mn-cs"/>
              </a:rPr>
              <a:t>” Conley argued her case in Washington.</a:t>
            </a:r>
          </a:p>
          <a:p>
            <a:r>
              <a:rPr lang="en-US" sz="1200" kern="1200" dirty="0">
                <a:solidFill>
                  <a:schemeClr val="tx1"/>
                </a:solidFill>
                <a:effectLst/>
                <a:latin typeface="+mn-lt"/>
                <a:ea typeface="+mn-ea"/>
                <a:cs typeface="+mn-cs"/>
              </a:rPr>
              <a:t>The Huron Indian Cemetery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stands as a testament to history, heritage, and the difference one person can make. </a:t>
            </a:r>
          </a:p>
        </p:txBody>
      </p:sp>
      <p:sp>
        <p:nvSpPr>
          <p:cNvPr id="4" name="Slide Number Placeholder 3"/>
          <p:cNvSpPr>
            <a:spLocks noGrp="1"/>
          </p:cNvSpPr>
          <p:nvPr>
            <p:ph type="sldNum" sz="quarter" idx="10"/>
          </p:nvPr>
        </p:nvSpPr>
        <p:spPr/>
        <p:txBody>
          <a:bodyPr/>
          <a:lstStyle/>
          <a:p>
            <a:fld id="{07664474-F66A-4F0E-BD7E-4B5C48B00427}" type="slidenum">
              <a:rPr lang="en-US" smtClean="0"/>
              <a:t>14</a:t>
            </a:fld>
            <a:endParaRPr lang="en-US"/>
          </a:p>
        </p:txBody>
      </p:sp>
    </p:spTree>
    <p:extLst>
      <p:ext uri="{BB962C8B-B14F-4D97-AF65-F5344CB8AC3E}">
        <p14:creationId xmlns:p14="http://schemas.microsoft.com/office/powerpoint/2010/main" val="1649916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00995F6-B37D-4CC8-9B54-646C481E23A8}" type="datetimeFigureOut">
              <a:rPr lang="en-US" smtClean="0"/>
              <a:t>5/18/20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BD51-CB6B-4431-9AB3-9A9C55A763D3}" type="slidenum">
              <a:rPr lang="en-US" smtClean="0"/>
              <a:t>‹#›</a:t>
            </a:fld>
            <a:endParaRPr lang="en-US"/>
          </a:p>
        </p:txBody>
      </p:sp>
    </p:spTree>
    <p:extLst>
      <p:ext uri="{BB962C8B-B14F-4D97-AF65-F5344CB8AC3E}">
        <p14:creationId xmlns:p14="http://schemas.microsoft.com/office/powerpoint/2010/main" val="2790346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0995F6-B37D-4CC8-9B54-646C481E23A8}" type="datetimeFigureOut">
              <a:rPr lang="en-US" smtClean="0"/>
              <a:t>5/18/20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BD51-CB6B-4431-9AB3-9A9C55A763D3}" type="slidenum">
              <a:rPr lang="en-US" smtClean="0"/>
              <a:t>‹#›</a:t>
            </a:fld>
            <a:endParaRPr lang="en-US"/>
          </a:p>
        </p:txBody>
      </p:sp>
    </p:spTree>
    <p:extLst>
      <p:ext uri="{BB962C8B-B14F-4D97-AF65-F5344CB8AC3E}">
        <p14:creationId xmlns:p14="http://schemas.microsoft.com/office/powerpoint/2010/main" val="1221838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0995F6-B37D-4CC8-9B54-646C481E23A8}" type="datetimeFigureOut">
              <a:rPr lang="en-US" smtClean="0"/>
              <a:t>5/18/20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BD51-CB6B-4431-9AB3-9A9C55A763D3}" type="slidenum">
              <a:rPr lang="en-US" smtClean="0"/>
              <a:t>‹#›</a:t>
            </a:fld>
            <a:endParaRPr lang="en-US"/>
          </a:p>
        </p:txBody>
      </p:sp>
    </p:spTree>
    <p:extLst>
      <p:ext uri="{BB962C8B-B14F-4D97-AF65-F5344CB8AC3E}">
        <p14:creationId xmlns:p14="http://schemas.microsoft.com/office/powerpoint/2010/main" val="2083501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0995F6-B37D-4CC8-9B54-646C481E23A8}" type="datetimeFigureOut">
              <a:rPr lang="en-US" smtClean="0"/>
              <a:t>5/18/20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BD51-CB6B-4431-9AB3-9A9C55A763D3}" type="slidenum">
              <a:rPr lang="en-US" smtClean="0"/>
              <a:t>‹#›</a:t>
            </a:fld>
            <a:endParaRPr lang="en-US"/>
          </a:p>
        </p:txBody>
      </p:sp>
    </p:spTree>
    <p:extLst>
      <p:ext uri="{BB962C8B-B14F-4D97-AF65-F5344CB8AC3E}">
        <p14:creationId xmlns:p14="http://schemas.microsoft.com/office/powerpoint/2010/main" val="229371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0995F6-B37D-4CC8-9B54-646C481E23A8}" type="datetimeFigureOut">
              <a:rPr lang="en-US" smtClean="0"/>
              <a:t>5/18/20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BD51-CB6B-4431-9AB3-9A9C55A763D3}" type="slidenum">
              <a:rPr lang="en-US" smtClean="0"/>
              <a:t>‹#›</a:t>
            </a:fld>
            <a:endParaRPr lang="en-US"/>
          </a:p>
        </p:txBody>
      </p:sp>
    </p:spTree>
    <p:extLst>
      <p:ext uri="{BB962C8B-B14F-4D97-AF65-F5344CB8AC3E}">
        <p14:creationId xmlns:p14="http://schemas.microsoft.com/office/powerpoint/2010/main" val="1660079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0995F6-B37D-4CC8-9B54-646C481E23A8}" type="datetimeFigureOut">
              <a:rPr lang="en-US" smtClean="0"/>
              <a:t>5/18/20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BD51-CB6B-4431-9AB3-9A9C55A763D3}" type="slidenum">
              <a:rPr lang="en-US" smtClean="0"/>
              <a:t>‹#›</a:t>
            </a:fld>
            <a:endParaRPr lang="en-US"/>
          </a:p>
        </p:txBody>
      </p:sp>
    </p:spTree>
    <p:extLst>
      <p:ext uri="{BB962C8B-B14F-4D97-AF65-F5344CB8AC3E}">
        <p14:creationId xmlns:p14="http://schemas.microsoft.com/office/powerpoint/2010/main" val="1104783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0995F6-B37D-4CC8-9B54-646C481E23A8}" type="datetimeFigureOut">
              <a:rPr lang="en-US" smtClean="0"/>
              <a:t>5/18/20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6BD51-CB6B-4431-9AB3-9A9C55A763D3}" type="slidenum">
              <a:rPr lang="en-US" smtClean="0"/>
              <a:t>‹#›</a:t>
            </a:fld>
            <a:endParaRPr lang="en-US"/>
          </a:p>
        </p:txBody>
      </p:sp>
    </p:spTree>
    <p:extLst>
      <p:ext uri="{BB962C8B-B14F-4D97-AF65-F5344CB8AC3E}">
        <p14:creationId xmlns:p14="http://schemas.microsoft.com/office/powerpoint/2010/main" val="2193753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0995F6-B37D-4CC8-9B54-646C481E23A8}" type="datetimeFigureOut">
              <a:rPr lang="en-US" smtClean="0"/>
              <a:t>5/18/20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6BD51-CB6B-4431-9AB3-9A9C55A763D3}" type="slidenum">
              <a:rPr lang="en-US" smtClean="0"/>
              <a:t>‹#›</a:t>
            </a:fld>
            <a:endParaRPr lang="en-US"/>
          </a:p>
        </p:txBody>
      </p:sp>
    </p:spTree>
    <p:extLst>
      <p:ext uri="{BB962C8B-B14F-4D97-AF65-F5344CB8AC3E}">
        <p14:creationId xmlns:p14="http://schemas.microsoft.com/office/powerpoint/2010/main" val="3071527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0995F6-B37D-4CC8-9B54-646C481E23A8}" type="datetimeFigureOut">
              <a:rPr lang="en-US" smtClean="0"/>
              <a:t>5/18/20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6BD51-CB6B-4431-9AB3-9A9C55A763D3}" type="slidenum">
              <a:rPr lang="en-US" smtClean="0"/>
              <a:t>‹#›</a:t>
            </a:fld>
            <a:endParaRPr lang="en-US"/>
          </a:p>
        </p:txBody>
      </p:sp>
    </p:spTree>
    <p:extLst>
      <p:ext uri="{BB962C8B-B14F-4D97-AF65-F5344CB8AC3E}">
        <p14:creationId xmlns:p14="http://schemas.microsoft.com/office/powerpoint/2010/main" val="2897318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0995F6-B37D-4CC8-9B54-646C481E23A8}" type="datetimeFigureOut">
              <a:rPr lang="en-US" smtClean="0"/>
              <a:t>5/18/20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BD51-CB6B-4431-9AB3-9A9C55A763D3}" type="slidenum">
              <a:rPr lang="en-US" smtClean="0"/>
              <a:t>‹#›</a:t>
            </a:fld>
            <a:endParaRPr lang="en-US"/>
          </a:p>
        </p:txBody>
      </p:sp>
    </p:spTree>
    <p:extLst>
      <p:ext uri="{BB962C8B-B14F-4D97-AF65-F5344CB8AC3E}">
        <p14:creationId xmlns:p14="http://schemas.microsoft.com/office/powerpoint/2010/main" val="1505693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0995F6-B37D-4CC8-9B54-646C481E23A8}" type="datetimeFigureOut">
              <a:rPr lang="en-US" smtClean="0"/>
              <a:t>5/18/20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BD51-CB6B-4431-9AB3-9A9C55A763D3}" type="slidenum">
              <a:rPr lang="en-US" smtClean="0"/>
              <a:t>‹#›</a:t>
            </a:fld>
            <a:endParaRPr lang="en-US"/>
          </a:p>
        </p:txBody>
      </p:sp>
    </p:spTree>
    <p:extLst>
      <p:ext uri="{BB962C8B-B14F-4D97-AF65-F5344CB8AC3E}">
        <p14:creationId xmlns:p14="http://schemas.microsoft.com/office/powerpoint/2010/main" val="7353773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0995F6-B37D-4CC8-9B54-646C481E23A8}" type="datetimeFigureOut">
              <a:rPr lang="en-US" smtClean="0"/>
              <a:t>5/18/20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6BD51-CB6B-4431-9AB3-9A9C55A763D3}" type="slidenum">
              <a:rPr lang="en-US" smtClean="0"/>
              <a:t>‹#›</a:t>
            </a:fld>
            <a:endParaRPr lang="en-US"/>
          </a:p>
        </p:txBody>
      </p:sp>
    </p:spTree>
    <p:extLst>
      <p:ext uri="{BB962C8B-B14F-4D97-AF65-F5344CB8AC3E}">
        <p14:creationId xmlns:p14="http://schemas.microsoft.com/office/powerpoint/2010/main" val="1125103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1.wdp"/><Relationship Id="rId5" Type="http://schemas.openxmlformats.org/officeDocument/2006/relationships/image" Target="../media/image5.png"/><Relationship Id="rId6"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50.jpe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4" Type="http://schemas.microsoft.com/office/2007/relationships/hdphoto" Target="../media/hdphoto4.wdp"/><Relationship Id="rId5" Type="http://schemas.openxmlformats.org/officeDocument/2006/relationships/image" Target="../media/image5.pn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hyperlink" Target="https://www.americanindianmagazine.org/sites/default/files/styles/max_1300x1300/public/2018-11/268630_000_001_20120214_ps.jpg?itok=bMMSfHiU" TargetMode="External"/><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hyperlink" Target="http://news.stanford.edu/news/2010/december/images/abbott_news.jpg" TargetMode="External"/><Relationship Id="rId5"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hyperlink" Target="http://news.stanford.edu/news/2010/december/images/abbott_hopkins_news.jpg" TargetMode="External"/><Relationship Id="rId7"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4" Type="http://schemas.microsoft.com/office/2007/relationships/hdphoto" Target="../media/hdphoto5.wdp"/><Relationship Id="rId5" Type="http://schemas.openxmlformats.org/officeDocument/2006/relationships/image" Target="../media/image68.png"/><Relationship Id="rId6" Type="http://schemas.microsoft.com/office/2007/relationships/hdphoto" Target="../media/hdphoto6.wdp"/><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4" Type="http://schemas.microsoft.com/office/2007/relationships/hdphoto" Target="../media/hdphoto7.wdp"/><Relationship Id="rId5" Type="http://schemas.openxmlformats.org/officeDocument/2006/relationships/image" Target="../media/image5.pn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jpeg"/><Relationship Id="rId5"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4" Type="http://schemas.microsoft.com/office/2007/relationships/hdphoto" Target="../media/hdphoto8.wdp"/><Relationship Id="rId5" Type="http://schemas.openxmlformats.org/officeDocument/2006/relationships/image" Target="../media/image5.pn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jpeg"/><Relationship Id="rId5" Type="http://schemas.openxmlformats.org/officeDocument/2006/relationships/image" Target="../media/image96.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5" Type="http://schemas.openxmlformats.org/officeDocument/2006/relationships/image" Target="../media/image99.jpeg"/><Relationship Id="rId6"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jpeg"/><Relationship Id="rId5" Type="http://schemas.openxmlformats.org/officeDocument/2006/relationships/image" Target="../media/image106.jpeg"/><Relationship Id="rId6" Type="http://schemas.openxmlformats.org/officeDocument/2006/relationships/image" Target="../media/image107.jpe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4" Type="http://schemas.microsoft.com/office/2007/relationships/hdphoto" Target="../media/hdphoto9.wdp"/><Relationship Id="rId5" Type="http://schemas.openxmlformats.org/officeDocument/2006/relationships/image" Target="../media/image5.pn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5" Type="http://schemas.openxmlformats.org/officeDocument/2006/relationships/image" Target="../media/image114.jpeg"/><Relationship Id="rId6" Type="http://schemas.openxmlformats.org/officeDocument/2006/relationships/image" Target="../media/image115.jpe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jpeg"/><Relationship Id="rId5" Type="http://schemas.openxmlformats.org/officeDocument/2006/relationships/image" Target="../media/image120.jpe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2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1.wdp"/><Relationship Id="rId5" Type="http://schemas.openxmlformats.org/officeDocument/2006/relationships/image" Target="../media/image5.png"/><Relationship Id="rId6"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 </a:t>
            </a:r>
            <a:br>
              <a:rPr lang="en-US" b="1" i="1" dirty="0"/>
            </a:br>
            <a:r>
              <a:rPr lang="en-US" b="1" i="1" dirty="0"/>
              <a:t> EPA </a:t>
            </a:r>
            <a:r>
              <a:rPr lang="en-US" b="1" i="1" dirty="0" err="1"/>
              <a:t>CoNAM</a:t>
            </a:r>
            <a:r>
              <a:rPr lang="en-US" b="1" i="1" dirty="0"/>
              <a:t> PRESENTS</a:t>
            </a:r>
            <a:endParaRPr lang="en-US" dirty="0"/>
          </a:p>
        </p:txBody>
      </p:sp>
      <p:pic>
        <p:nvPicPr>
          <p:cNvPr id="4" name="Picture 3" descr="C:\Users\Verna\AppData\Local\Microsoft\Windows\Temporary Internet Files\Content.Outlook\50NAXHL1\CONAM LOGO-EP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457200"/>
            <a:ext cx="979170" cy="1388745"/>
          </a:xfrm>
          <a:prstGeom prst="rect">
            <a:avLst/>
          </a:prstGeom>
          <a:noFill/>
          <a:ln>
            <a:noFill/>
          </a:ln>
        </p:spPr>
      </p:pic>
      <p:pic>
        <p:nvPicPr>
          <p:cNvPr id="5" name="Content Placeholder 4" descr="Dignity: of Earth &amp; Sky | Travel South Dakota"/>
          <p:cNvPicPr>
            <a:picLocks noGrp="1"/>
          </p:cNvPicPr>
          <p:nvPr>
            <p:ph idx="1"/>
          </p:nvPr>
        </p:nvPicPr>
        <p:blipFill rotWithShape="1">
          <a:blip r:embed="rId4" cstate="print">
            <a:extLst>
              <a:ext uri="{28A0092B-C50C-407E-A947-70E740481C1C}">
                <a14:useLocalDpi xmlns:a14="http://schemas.microsoft.com/office/drawing/2010/main" val="0"/>
              </a:ext>
            </a:extLst>
          </a:blip>
          <a:srcRect l="16507"/>
          <a:stretch/>
        </p:blipFill>
        <p:spPr bwMode="auto">
          <a:xfrm>
            <a:off x="0" y="1600200"/>
            <a:ext cx="9143999" cy="5257800"/>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4876800" y="2828836"/>
            <a:ext cx="3429000" cy="2554545"/>
          </a:xfrm>
          <a:prstGeom prst="rect">
            <a:avLst/>
          </a:prstGeom>
        </p:spPr>
        <p:txBody>
          <a:bodyPr wrap="square">
            <a:spAutoFit/>
          </a:bodyPr>
          <a:lstStyle/>
          <a:p>
            <a:pPr algn="r"/>
            <a:r>
              <a:rPr lang="en-US" sz="3200" b="1" dirty="0"/>
              <a:t>HIDDEN FIGURES:</a:t>
            </a:r>
            <a:endParaRPr lang="en-US" sz="3200" dirty="0"/>
          </a:p>
          <a:p>
            <a:pPr algn="r"/>
            <a:r>
              <a:rPr lang="en-US" sz="3200" b="1" dirty="0"/>
              <a:t> </a:t>
            </a:r>
            <a:endParaRPr lang="en-US" sz="3200" dirty="0"/>
          </a:p>
          <a:p>
            <a:pPr algn="r"/>
            <a:r>
              <a:rPr lang="en-US" sz="3200" b="1" dirty="0"/>
              <a:t>OUTSTANDING</a:t>
            </a:r>
            <a:endParaRPr lang="en-US" sz="3200" dirty="0"/>
          </a:p>
          <a:p>
            <a:pPr algn="r"/>
            <a:r>
              <a:rPr lang="en-US" sz="3200" b="1" dirty="0"/>
              <a:t>NATIVE AMERICAN WOMEN</a:t>
            </a:r>
            <a:endParaRPr lang="en-US" sz="3200" dirty="0"/>
          </a:p>
        </p:txBody>
      </p:sp>
    </p:spTree>
    <p:extLst>
      <p:ext uri="{BB962C8B-B14F-4D97-AF65-F5344CB8AC3E}">
        <p14:creationId xmlns:p14="http://schemas.microsoft.com/office/powerpoint/2010/main" val="3530945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2027238"/>
          </a:xfrm>
        </p:spPr>
        <p:txBody>
          <a:bodyPr>
            <a:normAutofit/>
          </a:bodyPr>
          <a:lstStyle/>
          <a:p>
            <a:r>
              <a:rPr lang="en-US" sz="4000" b="1" dirty="0"/>
              <a:t>"</a:t>
            </a:r>
            <a:r>
              <a:rPr lang="en-US" sz="4000" b="1" dirty="0" err="1"/>
              <a:t>Zitkala</a:t>
            </a:r>
            <a:r>
              <a:rPr lang="en-US" sz="4000" b="1" dirty="0"/>
              <a:t>-Sa of the Sioux Nation" </a:t>
            </a:r>
            <a:endParaRPr lang="en-US" sz="4000" dirty="0"/>
          </a:p>
        </p:txBody>
      </p:sp>
      <p:pic>
        <p:nvPicPr>
          <p:cNvPr id="4" name="Content Placeholder 3"/>
          <p:cNvPicPr>
            <a:picLocks noGrp="1"/>
          </p:cNvPicPr>
          <p:nvPr>
            <p:ph idx="1"/>
          </p:nvPr>
        </p:nvPicPr>
        <p:blipFill>
          <a:blip r:embed="rId3"/>
          <a:stretch>
            <a:fillRect/>
          </a:stretch>
        </p:blipFill>
        <p:spPr>
          <a:xfrm>
            <a:off x="1341805" y="762000"/>
            <a:ext cx="3200400" cy="2847975"/>
          </a:xfrm>
          <a:prstGeom prst="rect">
            <a:avLst/>
          </a:prstGeom>
        </p:spPr>
      </p:pic>
      <p:pic>
        <p:nvPicPr>
          <p:cNvPr id="5" name="Picture 4" descr="&quot;Help Indians Help Themselves&quot;"/>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066800"/>
            <a:ext cx="3429000" cy="4953000"/>
          </a:xfrm>
          <a:prstGeom prst="rect">
            <a:avLst/>
          </a:prstGeom>
          <a:noFill/>
          <a:ln>
            <a:noFill/>
          </a:ln>
        </p:spPr>
      </p:pic>
      <p:pic>
        <p:nvPicPr>
          <p:cNvPr id="1026" name="Picture 2" descr="Title page of Old Indian Legends (1901), a collection of traditional Sioux folklore, published by Zitkala-Sa (Gertrude Bonn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733800"/>
            <a:ext cx="4055211"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9470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fontScale="90000"/>
          </a:bodyPr>
          <a:lstStyle/>
          <a:p>
            <a:r>
              <a:rPr lang="en-US" b="1" dirty="0" err="1"/>
              <a:t>LaDonna</a:t>
            </a:r>
            <a:r>
              <a:rPr lang="en-US" b="1" dirty="0"/>
              <a:t> Harris</a:t>
            </a:r>
            <a:br>
              <a:rPr lang="en-US" b="1" dirty="0"/>
            </a:br>
            <a:r>
              <a:rPr lang="en-US" sz="2700" b="1" dirty="0"/>
              <a:t>Comanche  (1931-   )</a:t>
            </a:r>
            <a:endParaRPr lang="en-US" sz="2700" dirty="0"/>
          </a:p>
        </p:txBody>
      </p:sp>
      <p:sp>
        <p:nvSpPr>
          <p:cNvPr id="3" name="Content Placeholder 2"/>
          <p:cNvSpPr>
            <a:spLocks noGrp="1"/>
          </p:cNvSpPr>
          <p:nvPr>
            <p:ph idx="1"/>
          </p:nvPr>
        </p:nvSpPr>
        <p:spPr>
          <a:xfrm>
            <a:off x="457200" y="1295400"/>
            <a:ext cx="8229600" cy="4830763"/>
          </a:xfrm>
        </p:spPr>
        <p:txBody>
          <a:bodyPr>
            <a:normAutofit/>
          </a:bodyPr>
          <a:lstStyle/>
          <a:p>
            <a:pPr lvl="0"/>
            <a:r>
              <a:rPr lang="en-US" sz="2000" b="1" dirty="0"/>
              <a:t>Supported her spouse  in helping American Indian people allowing them to find their political power</a:t>
            </a:r>
          </a:p>
          <a:p>
            <a:pPr lvl="0"/>
            <a:r>
              <a:rPr lang="en-US" sz="2000" b="1" dirty="0"/>
              <a:t>Founded Oklahomans for Indian Opportunity (OIO) </a:t>
            </a:r>
          </a:p>
          <a:p>
            <a:pPr lvl="0"/>
            <a:r>
              <a:rPr lang="en-US" sz="2000" b="1" dirty="0"/>
              <a:t>Taught the U. S. Congress “Indian 101” to dispel stereotypes and cultural misunderstandings</a:t>
            </a:r>
          </a:p>
          <a:p>
            <a:pPr lvl="0"/>
            <a:r>
              <a:rPr lang="en-US" sz="2000" b="1" dirty="0"/>
              <a:t>Created American Indian Ambassadors to help Indian youth integrate tribal values with their work and travel</a:t>
            </a:r>
          </a:p>
          <a:p>
            <a:pPr lvl="0"/>
            <a:r>
              <a:rPr lang="en-US" sz="2000" b="1" dirty="0"/>
              <a:t>“Grand Dame” of the National Congress of American Indians </a:t>
            </a:r>
          </a:p>
          <a:p>
            <a:pPr marL="0" indent="0">
              <a:buNone/>
            </a:pPr>
            <a:r>
              <a:rPr lang="en-US" sz="2000" b="1" dirty="0"/>
              <a:t> </a:t>
            </a:r>
          </a:p>
          <a:p>
            <a:pPr marL="0" indent="0">
              <a:buNone/>
            </a:pPr>
            <a:endParaRPr lang="en-US" dirty="0"/>
          </a:p>
        </p:txBody>
      </p:sp>
      <p:pic>
        <p:nvPicPr>
          <p:cNvPr id="4" name="Picture 3" descr="HER HERITAGE IS HELPFUL&quot;: RACE, ETHNICITY, AND GENDER IN THE ..."/>
          <p:cNvPicPr/>
          <p:nvPr/>
        </p:nvPicPr>
        <p:blipFill>
          <a:blip r:embed="rId3">
            <a:extLst>
              <a:ext uri="{28A0092B-C50C-407E-A947-70E740481C1C}">
                <a14:useLocalDpi xmlns:a14="http://schemas.microsoft.com/office/drawing/2010/main" val="0"/>
              </a:ext>
            </a:extLst>
          </a:blip>
          <a:srcRect/>
          <a:stretch>
            <a:fillRect/>
          </a:stretch>
        </p:blipFill>
        <p:spPr bwMode="auto">
          <a:xfrm>
            <a:off x="914400" y="4105275"/>
            <a:ext cx="2971800" cy="2667000"/>
          </a:xfrm>
          <a:prstGeom prst="rect">
            <a:avLst/>
          </a:prstGeom>
          <a:noFill/>
          <a:ln>
            <a:noFill/>
          </a:ln>
        </p:spPr>
      </p:pic>
      <p:pic>
        <p:nvPicPr>
          <p:cNvPr id="5" name="Picture 4"/>
          <p:cNvPicPr/>
          <p:nvPr/>
        </p:nvPicPr>
        <p:blipFill>
          <a:blip r:embed="rId4"/>
          <a:stretch>
            <a:fillRect/>
          </a:stretch>
        </p:blipFill>
        <p:spPr>
          <a:xfrm>
            <a:off x="4876800" y="4114800"/>
            <a:ext cx="3324225" cy="2667000"/>
          </a:xfrm>
          <a:prstGeom prst="rect">
            <a:avLst/>
          </a:prstGeom>
        </p:spPr>
      </p:pic>
    </p:spTree>
    <p:extLst>
      <p:ext uri="{BB962C8B-B14F-4D97-AF65-F5344CB8AC3E}">
        <p14:creationId xmlns:p14="http://schemas.microsoft.com/office/powerpoint/2010/main" val="41831348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normAutofit/>
          </a:bodyPr>
          <a:lstStyle/>
          <a:p>
            <a:r>
              <a:rPr lang="en-US" sz="3600" b="1" dirty="0"/>
              <a:t>“More than a Senator’s wife”</a:t>
            </a:r>
          </a:p>
        </p:txBody>
      </p:sp>
      <p:pic>
        <p:nvPicPr>
          <p:cNvPr id="4" name="Content Placeholder 3"/>
          <p:cNvPicPr>
            <a:picLocks noGrp="1"/>
          </p:cNvPicPr>
          <p:nvPr>
            <p:ph idx="1"/>
          </p:nvPr>
        </p:nvPicPr>
        <p:blipFill>
          <a:blip r:embed="rId3"/>
          <a:stretch>
            <a:fillRect/>
          </a:stretch>
        </p:blipFill>
        <p:spPr>
          <a:xfrm>
            <a:off x="838200" y="1295400"/>
            <a:ext cx="3581400" cy="2590800"/>
          </a:xfrm>
          <a:prstGeom prst="rect">
            <a:avLst/>
          </a:prstGeom>
        </p:spPr>
      </p:pic>
      <p:pic>
        <p:nvPicPr>
          <p:cNvPr id="5" name="Picture 4" descr="Rare 1970's American Indian and Activist LaDonna Harris | Etsy"/>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191000"/>
            <a:ext cx="2466975" cy="1847850"/>
          </a:xfrm>
          <a:prstGeom prst="rect">
            <a:avLst/>
          </a:prstGeom>
          <a:noFill/>
          <a:ln>
            <a:noFill/>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3705" y="1314450"/>
            <a:ext cx="3653976"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30349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sz="4000" b="1" dirty="0"/>
              <a:t>Eliza Burton ‘‘</a:t>
            </a:r>
            <a:r>
              <a:rPr lang="en-US" sz="4000" b="1" dirty="0" err="1"/>
              <a:t>Lyda</a:t>
            </a:r>
            <a:r>
              <a:rPr lang="en-US" sz="4000" b="1" dirty="0"/>
              <a:t>’’ Conley</a:t>
            </a:r>
            <a:r>
              <a:rPr lang="en-US" b="1" dirty="0"/>
              <a:t>  </a:t>
            </a:r>
            <a:br>
              <a:rPr lang="en-US" b="1" dirty="0"/>
            </a:br>
            <a:r>
              <a:rPr lang="en-US" sz="2700" b="1" dirty="0"/>
              <a:t>Wyandot Nation (1869-1946) </a:t>
            </a:r>
            <a:r>
              <a:rPr lang="en-US" sz="2700" dirty="0"/>
              <a:t/>
            </a:r>
            <a:br>
              <a:rPr lang="en-US" sz="2700" dirty="0"/>
            </a:br>
            <a:endParaRPr lang="en-US" sz="2700" dirty="0"/>
          </a:p>
        </p:txBody>
      </p:sp>
      <p:sp>
        <p:nvSpPr>
          <p:cNvPr id="3" name="Content Placeholder 2"/>
          <p:cNvSpPr>
            <a:spLocks noGrp="1"/>
          </p:cNvSpPr>
          <p:nvPr>
            <p:ph idx="1"/>
          </p:nvPr>
        </p:nvSpPr>
        <p:spPr>
          <a:xfrm>
            <a:off x="457200" y="1219200"/>
            <a:ext cx="8229600" cy="4906963"/>
          </a:xfrm>
        </p:spPr>
        <p:txBody>
          <a:bodyPr>
            <a:normAutofit/>
          </a:bodyPr>
          <a:lstStyle/>
          <a:p>
            <a:pPr lvl="0"/>
            <a:r>
              <a:rPr lang="en-US" sz="2400" b="1" dirty="0"/>
              <a:t>Rowed a boat daily across the Missouri River to attend Park College</a:t>
            </a:r>
          </a:p>
          <a:p>
            <a:pPr lvl="0"/>
            <a:r>
              <a:rPr lang="en-US" sz="2400" b="1" dirty="0"/>
              <a:t>First woman admitted to the Kansas bar</a:t>
            </a:r>
          </a:p>
          <a:p>
            <a:pPr lvl="0"/>
            <a:r>
              <a:rPr lang="en-US" sz="2400" b="1" dirty="0"/>
              <a:t>Taught Sunday school classes in the Kansas City </a:t>
            </a:r>
          </a:p>
          <a:p>
            <a:pPr marL="0" lvl="0" indent="0">
              <a:buNone/>
            </a:pPr>
            <a:r>
              <a:rPr lang="en-US" sz="2400" b="1" dirty="0"/>
              <a:t>      Methodist Episcopal Church</a:t>
            </a:r>
          </a:p>
          <a:p>
            <a:pPr lvl="0"/>
            <a:r>
              <a:rPr lang="en-US" sz="2400" b="1" dirty="0"/>
              <a:t>First Native American woman to argue a case before the U.S Supreme Court</a:t>
            </a:r>
          </a:p>
          <a:p>
            <a:pPr lvl="0"/>
            <a:r>
              <a:rPr lang="en-US" sz="2400" b="1" dirty="0"/>
              <a:t>Led the effort to preserve the Huron Indian </a:t>
            </a:r>
          </a:p>
          <a:p>
            <a:pPr marL="0" lvl="0" indent="0">
              <a:buNone/>
            </a:pPr>
            <a:r>
              <a:rPr lang="en-US" sz="2400" b="1" dirty="0"/>
              <a:t>     Cemetery</a:t>
            </a:r>
          </a:p>
          <a:p>
            <a:pPr marL="0" lvl="0" indent="0">
              <a:buNone/>
            </a:pPr>
            <a:endParaRPr lang="en-US" sz="2400" b="1" dirty="0"/>
          </a:p>
        </p:txBody>
      </p:sp>
      <p:pic>
        <p:nvPicPr>
          <p:cNvPr id="4" name="Picture 3" descr="Lyda Conley"/>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810000"/>
            <a:ext cx="1876425" cy="2533650"/>
          </a:xfrm>
          <a:prstGeom prst="rect">
            <a:avLst/>
          </a:prstGeom>
          <a:noFill/>
          <a:ln>
            <a:noFill/>
          </a:ln>
        </p:spPr>
      </p:pic>
      <p:pic>
        <p:nvPicPr>
          <p:cNvPr id="5" name="Picture 4" descr="https://miro.medium.com/max/1280/1*YcHMMWPvK0fHoah15hpQow.jpeg"/>
          <p:cNvPicPr/>
          <p:nvPr/>
        </p:nvPicPr>
        <p:blipFill rotWithShape="1">
          <a:blip r:embed="rId4" cstate="print">
            <a:extLst>
              <a:ext uri="{28A0092B-C50C-407E-A947-70E740481C1C}">
                <a14:useLocalDpi xmlns:a14="http://schemas.microsoft.com/office/drawing/2010/main" val="0"/>
              </a:ext>
            </a:extLst>
          </a:blip>
          <a:srcRect t="9662" b="18358"/>
          <a:stretch/>
        </p:blipFill>
        <p:spPr bwMode="auto">
          <a:xfrm>
            <a:off x="2438400" y="4657724"/>
            <a:ext cx="3152776" cy="190500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05579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66800"/>
            <a:ext cx="8229600" cy="4678362"/>
          </a:xfrm>
        </p:spPr>
        <p:txBody>
          <a:bodyPr>
            <a:normAutofit fontScale="90000"/>
          </a:bodyPr>
          <a:lstStyle/>
          <a:p>
            <a:r>
              <a:rPr lang="en-US" b="1" dirty="0"/>
              <a:t>“Trespass at Your Peril!”</a:t>
            </a:r>
            <a:br>
              <a:rPr lang="en-US" b="1" dirty="0"/>
            </a:br>
            <a:r>
              <a:rPr lang="en-US" sz="3100" b="1" dirty="0"/>
              <a:t>A heroic fight to protect the graves of their ancestors.</a:t>
            </a:r>
            <a:br>
              <a:rPr lang="en-US" sz="3100" b="1" dirty="0"/>
            </a:br>
            <a:r>
              <a:rPr lang="en-US" sz="3100" b="1" dirty="0"/>
              <a:t/>
            </a:r>
            <a:br>
              <a:rPr lang="en-US" sz="3100" b="1" dirty="0"/>
            </a:br>
            <a:r>
              <a:rPr lang="en-US" sz="3100" b="1" dirty="0"/>
              <a:t/>
            </a:r>
            <a:br>
              <a:rPr lang="en-US" sz="3100" b="1" dirty="0"/>
            </a:br>
            <a:r>
              <a:rPr lang="en-US" sz="3100" b="1" dirty="0"/>
              <a:t/>
            </a:r>
            <a:br>
              <a:rPr lang="en-US" sz="3100" b="1" dirty="0"/>
            </a:br>
            <a:r>
              <a:rPr lang="en-US" sz="3100" b="1" dirty="0"/>
              <a:t/>
            </a:r>
            <a:br>
              <a:rPr lang="en-US" sz="3100" b="1" dirty="0"/>
            </a:br>
            <a:r>
              <a:rPr lang="en-US" sz="3100" b="1" dirty="0"/>
              <a:t/>
            </a:r>
            <a:br>
              <a:rPr lang="en-US" sz="3100" b="1" dirty="0"/>
            </a:br>
            <a:r>
              <a:rPr lang="en-US" sz="3100" b="1" dirty="0"/>
              <a:t/>
            </a:r>
            <a:br>
              <a:rPr lang="en-US" sz="3100" b="1" dirty="0"/>
            </a:br>
            <a:r>
              <a:rPr lang="en-US" sz="3100" b="1" dirty="0"/>
              <a:t/>
            </a:r>
            <a:br>
              <a:rPr lang="en-US" sz="3100" b="1" dirty="0"/>
            </a:br>
            <a:r>
              <a:rPr lang="en-US" sz="3100" b="1" dirty="0"/>
              <a:t/>
            </a:r>
            <a:br>
              <a:rPr lang="en-US" sz="3100" b="1" dirty="0"/>
            </a:br>
            <a:r>
              <a:rPr lang="en-US" sz="3100" b="1" dirty="0"/>
              <a:t/>
            </a:r>
            <a:br>
              <a:rPr lang="en-US" sz="3100" b="1" dirty="0"/>
            </a:br>
            <a:r>
              <a:rPr lang="en-US" sz="3100" b="1" dirty="0"/>
              <a:t/>
            </a:r>
            <a:br>
              <a:rPr lang="en-US" sz="3100" b="1" dirty="0"/>
            </a:br>
            <a:r>
              <a:rPr lang="en-US" sz="3100" b="1" dirty="0"/>
              <a:t/>
            </a:r>
            <a:br>
              <a:rPr lang="en-US" sz="3100" b="1" dirty="0"/>
            </a:br>
            <a:r>
              <a:rPr lang="en-US" sz="3100" b="1" dirty="0"/>
              <a:t/>
            </a:r>
            <a:br>
              <a:rPr lang="en-US" sz="3100" b="1" dirty="0"/>
            </a:br>
            <a:r>
              <a:rPr lang="en-US" sz="2700" b="1" dirty="0"/>
              <a:t>Three sisters will not give up their case. They keep vigil to protect the cemetery in a small shed, named Fort Conley.</a:t>
            </a:r>
          </a:p>
        </p:txBody>
      </p:sp>
      <p:pic>
        <p:nvPicPr>
          <p:cNvPr id="8" name="Content Placeholder 7" descr="https://miro.medium.com/max/400/1*DKHY7Shq7gjiae2dHSkcdQ.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05400" y="1109662"/>
            <a:ext cx="3492500" cy="2590800"/>
          </a:xfrm>
          <a:prstGeom prst="rect">
            <a:avLst/>
          </a:prstGeom>
          <a:noFill/>
          <a:ln>
            <a:noFill/>
          </a:ln>
        </p:spPr>
      </p:pic>
      <p:pic>
        <p:nvPicPr>
          <p:cNvPr id="9" name="Picture 8" descr="C:\Users\Verna\Documents\conley sisters (2).jpg"/>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4000"/>
            <a:ext cx="4343400" cy="3886200"/>
          </a:xfrm>
          <a:prstGeom prst="rect">
            <a:avLst/>
          </a:prstGeom>
          <a:noFill/>
          <a:ln>
            <a:noFill/>
          </a:ln>
        </p:spPr>
      </p:pic>
      <p:pic>
        <p:nvPicPr>
          <p:cNvPr id="10" name="Picture 9" descr="https://miro.medium.com/max/1000/1*yvx17ZAtgQh3L2dkDhYDBQ.jpeg"/>
          <p:cNvPicPr/>
          <p:nvPr/>
        </p:nvPicPr>
        <p:blipFill rotWithShape="1">
          <a:blip r:embed="rId5" cstate="print">
            <a:extLst>
              <a:ext uri="{28A0092B-C50C-407E-A947-70E740481C1C}">
                <a14:useLocalDpi xmlns:a14="http://schemas.microsoft.com/office/drawing/2010/main" val="0"/>
              </a:ext>
            </a:extLst>
          </a:blip>
          <a:srcRect l="-89" r="89" b="22775"/>
          <a:stretch/>
        </p:blipFill>
        <p:spPr bwMode="auto">
          <a:xfrm>
            <a:off x="5105400" y="3810000"/>
            <a:ext cx="3568700" cy="20669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03474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Lucy Friedlander Covington</a:t>
            </a:r>
            <a:br>
              <a:rPr lang="en-US" b="1" dirty="0"/>
            </a:br>
            <a:r>
              <a:rPr lang="en-US" sz="3100" b="1" dirty="0"/>
              <a:t>Colville Federated Tribes (1910-1982)</a:t>
            </a:r>
            <a:endParaRPr lang="en-US" sz="3100" dirty="0"/>
          </a:p>
        </p:txBody>
      </p:sp>
      <p:sp>
        <p:nvSpPr>
          <p:cNvPr id="3" name="Content Placeholder 2"/>
          <p:cNvSpPr>
            <a:spLocks noGrp="1"/>
          </p:cNvSpPr>
          <p:nvPr>
            <p:ph idx="1"/>
          </p:nvPr>
        </p:nvSpPr>
        <p:spPr>
          <a:xfrm>
            <a:off x="457200" y="1371600"/>
            <a:ext cx="8229600" cy="4754563"/>
          </a:xfrm>
        </p:spPr>
        <p:txBody>
          <a:bodyPr/>
          <a:lstStyle/>
          <a:p>
            <a:pPr lvl="0"/>
            <a:r>
              <a:rPr lang="en-US" sz="2800" b="1" dirty="0"/>
              <a:t>Has Jewish family heritage </a:t>
            </a:r>
            <a:endParaRPr lang="en-US" sz="2800" dirty="0"/>
          </a:p>
          <a:p>
            <a:pPr lvl="0"/>
            <a:r>
              <a:rPr lang="en-US" sz="2800" b="1" dirty="0"/>
              <a:t>Graduated from Haskell Institute in Kansas</a:t>
            </a:r>
            <a:endParaRPr lang="en-US" sz="2800" dirty="0"/>
          </a:p>
          <a:p>
            <a:pPr lvl="0"/>
            <a:r>
              <a:rPr lang="en-US" sz="2800" b="1" dirty="0"/>
              <a:t>Cook for Civilian Conservation Corps </a:t>
            </a:r>
          </a:p>
          <a:p>
            <a:pPr lvl="0"/>
            <a:r>
              <a:rPr lang="en-US" sz="2800" b="1" dirty="0"/>
              <a:t>Chair of Colville Tribal Business Council</a:t>
            </a:r>
            <a:endParaRPr lang="en-US" sz="2800" dirty="0"/>
          </a:p>
          <a:p>
            <a:pPr lvl="0"/>
            <a:r>
              <a:rPr lang="en-US" sz="2800" b="1" dirty="0"/>
              <a:t>Fought against termination</a:t>
            </a:r>
          </a:p>
          <a:p>
            <a:pPr lvl="0"/>
            <a:endParaRPr lang="en-US" sz="4000" b="1" dirty="0"/>
          </a:p>
          <a:p>
            <a:pPr lvl="0"/>
            <a:endParaRPr lang="en-US" sz="2800" dirty="0"/>
          </a:p>
          <a:p>
            <a:endParaRPr lang="en-US" dirty="0"/>
          </a:p>
        </p:txBody>
      </p:sp>
      <p:pic>
        <p:nvPicPr>
          <p:cNvPr id="4" name="Picture 3" descr="Eastern Washington to honor Covington's work and legacy - Cheney ..."/>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448050"/>
            <a:ext cx="2686050" cy="3352800"/>
          </a:xfrm>
          <a:prstGeom prst="rect">
            <a:avLst/>
          </a:prstGeom>
          <a:noFill/>
          <a:ln>
            <a:noFill/>
          </a:ln>
        </p:spPr>
      </p:pic>
      <p:pic>
        <p:nvPicPr>
          <p:cNvPr id="6" name="Picture 5" descr="https://www.lydig.com/wp-content/uploads/2017/01/Northeast-sm-4166-1200x589.jpg"/>
          <p:cNvPicPr/>
          <p:nvPr/>
        </p:nvPicPr>
        <p:blipFill>
          <a:blip r:embed="rId4">
            <a:extLst>
              <a:ext uri="{28A0092B-C50C-407E-A947-70E740481C1C}">
                <a14:useLocalDpi xmlns:a14="http://schemas.microsoft.com/office/drawing/2010/main" val="0"/>
              </a:ext>
            </a:extLst>
          </a:blip>
          <a:srcRect/>
          <a:stretch>
            <a:fillRect/>
          </a:stretch>
        </p:blipFill>
        <p:spPr bwMode="auto">
          <a:xfrm>
            <a:off x="838200" y="3971926"/>
            <a:ext cx="4495800" cy="2857499"/>
          </a:xfrm>
          <a:prstGeom prst="rect">
            <a:avLst/>
          </a:prstGeom>
          <a:noFill/>
          <a:ln>
            <a:noFill/>
          </a:ln>
        </p:spPr>
      </p:pic>
    </p:spTree>
    <p:extLst>
      <p:ext uri="{BB962C8B-B14F-4D97-AF65-F5344CB8AC3E}">
        <p14:creationId xmlns:p14="http://schemas.microsoft.com/office/powerpoint/2010/main" val="9903950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t>Lucy Leads the Fight</a:t>
            </a:r>
            <a:r>
              <a:rPr lang="en-US"/>
              <a:t/>
            </a:r>
            <a:br>
              <a:rPr lang="en-US"/>
            </a:br>
            <a:r>
              <a:rPr lang="en-US" sz="2700" b="1" i="1"/>
              <a:t>"Termination is something no Indian should ever dream about ... It's giving up all your Indian heritage ... It's giving your eagle feather away"</a:t>
            </a:r>
            <a:endParaRPr lang="en-US" b="1" i="1" dirty="0"/>
          </a:p>
        </p:txBody>
      </p:sp>
      <p:sp>
        <p:nvSpPr>
          <p:cNvPr id="7" name="Content Placeholder 6"/>
          <p:cNvSpPr>
            <a:spLocks noGrp="1"/>
          </p:cNvSpPr>
          <p:nvPr>
            <p:ph idx="1"/>
          </p:nvPr>
        </p:nvSpPr>
        <p:spPr>
          <a:xfrm>
            <a:off x="381000" y="1600200"/>
            <a:ext cx="8534400" cy="5181600"/>
          </a:xfrm>
        </p:spPr>
        <p:txBody>
          <a:bodyPr>
            <a:normAutofit fontScale="55000" lnSpcReduction="20000"/>
          </a:bodyPr>
          <a:lstStyle/>
          <a:p>
            <a:pPr marL="0" indent="0" fontAlgn="base">
              <a:buNone/>
            </a:pPr>
            <a:endParaRPr lang="en-US" sz="2300" b="1" dirty="0"/>
          </a:p>
          <a:p>
            <a:pPr marL="0" indent="0" fontAlgn="base">
              <a:buNone/>
            </a:pPr>
            <a:r>
              <a:rPr lang="en-US" sz="2900" b="1" dirty="0"/>
              <a:t>Colville Confederated Tribes members Shirley Palmer </a:t>
            </a:r>
          </a:p>
          <a:p>
            <a:pPr marL="0" indent="0" fontAlgn="base">
              <a:buNone/>
            </a:pPr>
            <a:r>
              <a:rPr lang="en-US" sz="2900" b="1" dirty="0"/>
              <a:t>and Mel Tonasket with Lucy Covington.</a:t>
            </a:r>
          </a:p>
          <a:p>
            <a:pPr marL="0" indent="0" fontAlgn="base">
              <a:buNone/>
            </a:pPr>
            <a:endParaRPr lang="en-US" sz="2000" b="1" dirty="0"/>
          </a:p>
          <a:p>
            <a:pPr marL="0" indent="0" fontAlgn="base">
              <a:buNone/>
            </a:pPr>
            <a:endParaRPr lang="en-US" sz="1600" b="1" dirty="0"/>
          </a:p>
          <a:p>
            <a:pPr marL="0" indent="0" fontAlgn="base">
              <a:buNone/>
            </a:pPr>
            <a:endParaRPr lang="en-US" sz="1600" b="1" dirty="0"/>
          </a:p>
          <a:p>
            <a:pPr marL="0" indent="0" fontAlgn="base">
              <a:buNone/>
            </a:pPr>
            <a:endParaRPr lang="en-US" sz="1600" b="1" dirty="0"/>
          </a:p>
          <a:p>
            <a:pPr marL="0" indent="0" fontAlgn="base">
              <a:buNone/>
            </a:pPr>
            <a:endParaRPr lang="en-US" sz="1600" b="1" dirty="0"/>
          </a:p>
          <a:p>
            <a:pPr marL="0" indent="0" fontAlgn="base">
              <a:buNone/>
            </a:pPr>
            <a:endParaRPr lang="en-US" sz="1600" b="1" dirty="0"/>
          </a:p>
          <a:p>
            <a:pPr marL="0" indent="0" fontAlgn="base">
              <a:buNone/>
            </a:pPr>
            <a:endParaRPr lang="en-US" sz="1600" b="1" dirty="0"/>
          </a:p>
          <a:p>
            <a:pPr marL="0" indent="0" fontAlgn="base">
              <a:buNone/>
            </a:pPr>
            <a:endParaRPr lang="en-US" sz="1600" b="1" dirty="0"/>
          </a:p>
          <a:p>
            <a:pPr marL="0" indent="0" fontAlgn="base">
              <a:buNone/>
            </a:pPr>
            <a:endParaRPr lang="en-US" sz="1600" b="1" dirty="0"/>
          </a:p>
          <a:p>
            <a:pPr marL="0" indent="0" fontAlgn="base">
              <a:buNone/>
            </a:pPr>
            <a:r>
              <a:rPr lang="en-US" sz="1600" b="1" dirty="0"/>
              <a:t>                                                                 </a:t>
            </a:r>
          </a:p>
          <a:p>
            <a:pPr marL="0" indent="0" fontAlgn="base">
              <a:buNone/>
            </a:pPr>
            <a:endParaRPr lang="en-US" sz="1600" b="1" dirty="0"/>
          </a:p>
          <a:p>
            <a:pPr marL="0" indent="0" fontAlgn="base">
              <a:buNone/>
            </a:pPr>
            <a:endParaRPr lang="en-US" sz="1600" b="1" dirty="0"/>
          </a:p>
          <a:p>
            <a:pPr marL="0" indent="0" fontAlgn="base">
              <a:buNone/>
            </a:pPr>
            <a:endParaRPr lang="en-US" sz="1600" b="1" dirty="0"/>
          </a:p>
          <a:p>
            <a:pPr marL="0" indent="0" fontAlgn="base">
              <a:buNone/>
            </a:pPr>
            <a:endParaRPr lang="en-US" sz="1600" b="1" dirty="0"/>
          </a:p>
          <a:p>
            <a:pPr marL="0" indent="0" fontAlgn="base">
              <a:buNone/>
            </a:pPr>
            <a:endParaRPr lang="en-US" sz="1600" b="1" dirty="0"/>
          </a:p>
          <a:p>
            <a:pPr marL="0" indent="0" fontAlgn="base">
              <a:buNone/>
            </a:pPr>
            <a:endParaRPr lang="en-US" sz="1600" b="1" dirty="0"/>
          </a:p>
          <a:p>
            <a:pPr marL="0" indent="0" fontAlgn="base">
              <a:buNone/>
            </a:pPr>
            <a:endParaRPr lang="en-US" sz="1600" b="1" dirty="0"/>
          </a:p>
          <a:p>
            <a:pPr marL="0" indent="0" fontAlgn="base">
              <a:buNone/>
            </a:pPr>
            <a:endParaRPr lang="en-US" sz="1600" b="1" dirty="0"/>
          </a:p>
          <a:p>
            <a:pPr marL="0" indent="0" fontAlgn="base">
              <a:buNone/>
            </a:pPr>
            <a:endParaRPr lang="en-US" sz="1600" b="1" dirty="0"/>
          </a:p>
          <a:p>
            <a:pPr marL="0" indent="0" fontAlgn="base">
              <a:buNone/>
            </a:pPr>
            <a:endParaRPr lang="en-US" sz="2100" b="1" dirty="0"/>
          </a:p>
          <a:p>
            <a:pPr marL="0" indent="0" fontAlgn="base">
              <a:buNone/>
            </a:pPr>
            <a:endParaRPr lang="en-US" sz="2100" b="1" dirty="0"/>
          </a:p>
          <a:p>
            <a:pPr marL="0" indent="0" fontAlgn="base">
              <a:buNone/>
            </a:pPr>
            <a:endParaRPr lang="en-US" sz="2100" b="1" dirty="0"/>
          </a:p>
          <a:p>
            <a:pPr marL="0" indent="0" fontAlgn="base">
              <a:buNone/>
            </a:pPr>
            <a:endParaRPr lang="en-US" sz="2100" b="1" dirty="0"/>
          </a:p>
          <a:p>
            <a:pPr marL="0" indent="0" fontAlgn="base">
              <a:buNone/>
            </a:pPr>
            <a:endParaRPr lang="en-US" sz="2100" b="1" dirty="0"/>
          </a:p>
          <a:p>
            <a:pPr marL="0" indent="0" fontAlgn="base">
              <a:buNone/>
            </a:pPr>
            <a:r>
              <a:rPr lang="en-US" sz="2100" b="1" dirty="0"/>
              <a:t>                                                                                                                                    </a:t>
            </a:r>
            <a:r>
              <a:rPr lang="en-US" sz="2900" b="1" dirty="0"/>
              <a:t>The Jewish American Society for Historic                 					Preservation, honors her legacy of fighting                                                                                                                                 					for her land.</a:t>
            </a:r>
          </a:p>
        </p:txBody>
      </p:sp>
      <p:pic>
        <p:nvPicPr>
          <p:cNvPr id="9" name="Picture 8" descr="Lucy Covington, right, in an undated photo with tribal members Shirley Palmer and Mel Tonasket.  (Mel Tonasket)"/>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8400"/>
            <a:ext cx="4038600" cy="3352800"/>
          </a:xfrm>
          <a:prstGeom prst="rect">
            <a:avLst/>
          </a:prstGeom>
          <a:noFill/>
          <a:ln>
            <a:noFill/>
          </a:ln>
        </p:spPr>
      </p:pic>
      <p:pic>
        <p:nvPicPr>
          <p:cNvPr id="11" name="Picture 10"/>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74032"/>
            <a:ext cx="3691255" cy="3838575"/>
          </a:xfrm>
          <a:prstGeom prst="rect">
            <a:avLst/>
          </a:prstGeom>
          <a:noFill/>
          <a:ln>
            <a:noFill/>
          </a:ln>
        </p:spPr>
      </p:pic>
    </p:spTree>
    <p:extLst>
      <p:ext uri="{BB962C8B-B14F-4D97-AF65-F5344CB8AC3E}">
        <p14:creationId xmlns:p14="http://schemas.microsoft.com/office/powerpoint/2010/main" val="8496356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mn-lt"/>
              </a:rPr>
              <a:t>Elizabeth </a:t>
            </a:r>
            <a:r>
              <a:rPr lang="en-US" b="1" dirty="0" err="1">
                <a:latin typeface="+mn-lt"/>
              </a:rPr>
              <a:t>Peratrovich</a:t>
            </a:r>
            <a:r>
              <a:rPr lang="en-US" b="1" dirty="0">
                <a:latin typeface="+mn-lt"/>
              </a:rPr>
              <a:t/>
            </a:r>
            <a:br>
              <a:rPr lang="en-US" b="1" dirty="0">
                <a:latin typeface="+mn-lt"/>
              </a:rPr>
            </a:br>
            <a:r>
              <a:rPr lang="en-US" sz="3100" b="1" dirty="0">
                <a:latin typeface="+mn-lt"/>
              </a:rPr>
              <a:t>Tlingit  (1911-1958)</a:t>
            </a:r>
            <a:r>
              <a:rPr lang="en-US" sz="3100" dirty="0">
                <a:latin typeface="+mn-lt"/>
              </a:rPr>
              <a:t/>
            </a:r>
            <a:br>
              <a:rPr lang="en-US" sz="3100" dirty="0">
                <a:latin typeface="+mn-lt"/>
              </a:rPr>
            </a:br>
            <a:endParaRPr lang="en-US" dirty="0">
              <a:latin typeface="+mn-lt"/>
            </a:endParaRPr>
          </a:p>
        </p:txBody>
      </p:sp>
      <p:sp>
        <p:nvSpPr>
          <p:cNvPr id="3" name="Content Placeholder 2"/>
          <p:cNvSpPr>
            <a:spLocks noGrp="1"/>
          </p:cNvSpPr>
          <p:nvPr>
            <p:ph idx="1"/>
          </p:nvPr>
        </p:nvSpPr>
        <p:spPr>
          <a:xfrm>
            <a:off x="457200" y="1143000"/>
            <a:ext cx="8229600" cy="4983163"/>
          </a:xfrm>
        </p:spPr>
        <p:txBody>
          <a:bodyPr/>
          <a:lstStyle/>
          <a:p>
            <a:pPr lvl="0" fontAlgn="base"/>
            <a:r>
              <a:rPr lang="en-US" sz="2000" b="1" dirty="0"/>
              <a:t>Responsible for the first anti-discrimination law in the U.S.</a:t>
            </a:r>
          </a:p>
          <a:p>
            <a:pPr lvl="0" fontAlgn="base"/>
            <a:r>
              <a:rPr lang="en-US" sz="2000" b="1" dirty="0"/>
              <a:t>Served on the federal Bureau of Indian Affairs</a:t>
            </a:r>
          </a:p>
          <a:p>
            <a:pPr lvl="0" fontAlgn="base"/>
            <a:r>
              <a:rPr lang="en-US" sz="2000" b="1" dirty="0"/>
              <a:t>Alaskans celebrate Elizabeth </a:t>
            </a:r>
            <a:r>
              <a:rPr lang="en-US" sz="2000" b="1" dirty="0" err="1"/>
              <a:t>Peratrovich</a:t>
            </a:r>
            <a:r>
              <a:rPr lang="en-US" sz="2000" b="1" dirty="0"/>
              <a:t> Day annually February 16</a:t>
            </a:r>
          </a:p>
          <a:p>
            <a:pPr lvl="0" fontAlgn="base"/>
            <a:r>
              <a:rPr lang="en-US" sz="2000" b="1" dirty="0"/>
              <a:t>Featured in </a:t>
            </a:r>
            <a:r>
              <a:rPr lang="en-US" sz="2000" b="1" i="1" dirty="0"/>
              <a:t>The Book of Gutsy Women</a:t>
            </a:r>
            <a:r>
              <a:rPr lang="en-US" sz="2000" b="1" dirty="0"/>
              <a:t> by Hillary and Chelsea Clinton</a:t>
            </a:r>
          </a:p>
          <a:p>
            <a:pPr lvl="0" fontAlgn="base"/>
            <a:r>
              <a:rPr lang="en-US" sz="2000" b="1" dirty="0"/>
              <a:t>Commemorated on the Native American $1 coin in 2020</a:t>
            </a:r>
          </a:p>
          <a:p>
            <a:endParaRPr lang="en-US" dirty="0"/>
          </a:p>
        </p:txBody>
      </p:sp>
      <p:pic>
        <p:nvPicPr>
          <p:cNvPr id="4" name="Picture 3" descr="C:\Users\Verna\Downloads\Elizabeth_Peratrovich.jpg"/>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971800"/>
            <a:ext cx="2466975" cy="3657600"/>
          </a:xfrm>
          <a:prstGeom prst="rect">
            <a:avLst/>
          </a:prstGeom>
          <a:noFill/>
          <a:ln>
            <a:noFill/>
          </a:ln>
        </p:spPr>
      </p:pic>
      <p:pic>
        <p:nvPicPr>
          <p:cNvPr id="6" name="Picture 5"/>
          <p:cNvPicPr/>
          <p:nvPr/>
        </p:nvPicPr>
        <p:blipFill>
          <a:blip r:embed="rId4"/>
          <a:stretch>
            <a:fillRect/>
          </a:stretch>
        </p:blipFill>
        <p:spPr>
          <a:xfrm>
            <a:off x="914400" y="3219132"/>
            <a:ext cx="4038600" cy="3410268"/>
          </a:xfrm>
          <a:prstGeom prst="rect">
            <a:avLst/>
          </a:prstGeom>
        </p:spPr>
      </p:pic>
    </p:spTree>
    <p:extLst>
      <p:ext uri="{BB962C8B-B14F-4D97-AF65-F5344CB8AC3E}">
        <p14:creationId xmlns:p14="http://schemas.microsoft.com/office/powerpoint/2010/main" val="38554857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b="1" dirty="0"/>
              <a:t>“Fighter in Velvet Gloves”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3106227" cy="4770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s://i0.wp.com/annieboochever.com/wordpress/wp-content/uploads/2019/10/IMG_1370-e1570070628778.jpg?w=1080&amp;ss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942975"/>
            <a:ext cx="47244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9" descr="https://s3-us-west-2.amazonaws.com/ktoo/2020/02/2020-native-american-one-dollar-uncirculated-coin-reverse-650x650.jpg"/>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4724400"/>
            <a:ext cx="1981200" cy="1981200"/>
          </a:xfrm>
          <a:prstGeom prst="rect">
            <a:avLst/>
          </a:prstGeom>
          <a:noFill/>
          <a:extLst/>
        </p:spPr>
      </p:pic>
    </p:spTree>
    <p:extLst>
      <p:ext uri="{BB962C8B-B14F-4D97-AF65-F5344CB8AC3E}">
        <p14:creationId xmlns:p14="http://schemas.microsoft.com/office/powerpoint/2010/main" val="34073850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t>Elouise Pepion </a:t>
            </a:r>
            <a:r>
              <a:rPr lang="en-US" sz="4000" b="1" dirty="0" err="1"/>
              <a:t>Cobell</a:t>
            </a:r>
            <a:r>
              <a:rPr lang="en-US" dirty="0"/>
              <a:t/>
            </a:r>
            <a:br>
              <a:rPr lang="en-US" dirty="0"/>
            </a:br>
            <a:r>
              <a:rPr lang="en-US" sz="2700" b="1" dirty="0"/>
              <a:t>Blackfeet Nation (1945-2011)</a:t>
            </a:r>
            <a:r>
              <a:rPr lang="en-US" sz="2700" dirty="0"/>
              <a:t/>
            </a:r>
            <a:br>
              <a:rPr lang="en-US" sz="2700" dirty="0"/>
            </a:br>
            <a:r>
              <a:rPr lang="en-US" sz="2700" b="1" dirty="0"/>
              <a:t>“Yellow Bird Woman”</a:t>
            </a:r>
            <a:endParaRPr lang="en-US" sz="2700" dirty="0"/>
          </a:p>
        </p:txBody>
      </p:sp>
      <p:sp>
        <p:nvSpPr>
          <p:cNvPr id="3" name="Content Placeholder 2"/>
          <p:cNvSpPr>
            <a:spLocks noGrp="1"/>
          </p:cNvSpPr>
          <p:nvPr>
            <p:ph idx="1"/>
          </p:nvPr>
        </p:nvSpPr>
        <p:spPr>
          <a:xfrm>
            <a:off x="457200" y="1447800"/>
            <a:ext cx="8229600" cy="4678363"/>
          </a:xfrm>
        </p:spPr>
        <p:txBody>
          <a:bodyPr>
            <a:normAutofit/>
          </a:bodyPr>
          <a:lstStyle/>
          <a:p>
            <a:pPr lvl="0"/>
            <a:r>
              <a:rPr lang="en-US" sz="1800" b="1" dirty="0"/>
              <a:t>Treasurer for the Blackfeet Nation</a:t>
            </a:r>
          </a:p>
          <a:p>
            <a:pPr lvl="0"/>
            <a:r>
              <a:rPr lang="en-US" sz="1800" b="1" dirty="0"/>
              <a:t>Led the largest class action lawsuit against the Federal government.</a:t>
            </a:r>
          </a:p>
          <a:p>
            <a:pPr lvl="0"/>
            <a:r>
              <a:rPr lang="en-US" sz="1800" b="1" dirty="0"/>
              <a:t>Awarded a “genius grant” from the MacArthur Foundation in 1997</a:t>
            </a:r>
          </a:p>
          <a:p>
            <a:pPr lvl="0"/>
            <a:r>
              <a:rPr lang="en-US" sz="1800" b="1" dirty="0"/>
              <a:t>Inspired an award-winning documentary, “100 Years, One Woman’s Fight for Justice” </a:t>
            </a:r>
          </a:p>
          <a:p>
            <a:pPr lvl="0"/>
            <a:r>
              <a:rPr lang="en-US" sz="1800" b="1" dirty="0"/>
              <a:t>Posthumously awarded the Presidential Medal of Freedom</a:t>
            </a:r>
          </a:p>
          <a:p>
            <a:pPr lvl="0"/>
            <a:r>
              <a:rPr lang="en-US" sz="1800" b="1" dirty="0"/>
              <a:t>She was absolutely Elvis Presley’s #1 fan!</a:t>
            </a:r>
          </a:p>
          <a:p>
            <a:endParaRPr lang="en-US" sz="1800" b="1" dirty="0"/>
          </a:p>
        </p:txBody>
      </p:sp>
      <p:pic>
        <p:nvPicPr>
          <p:cNvPr id="4" name="Picture 3"/>
          <p:cNvPicPr/>
          <p:nvPr/>
        </p:nvPicPr>
        <p:blipFill>
          <a:blip r:embed="rId3"/>
          <a:stretch>
            <a:fillRect/>
          </a:stretch>
        </p:blipFill>
        <p:spPr>
          <a:xfrm>
            <a:off x="381000" y="4038600"/>
            <a:ext cx="3733800" cy="2514600"/>
          </a:xfrm>
          <a:prstGeom prst="rect">
            <a:avLst/>
          </a:prstGeom>
        </p:spPr>
      </p:pic>
      <p:pic>
        <p:nvPicPr>
          <p:cNvPr id="5" name="Picture 4" descr="C:\Users\Verna\Documents\elouise cobell oil drilling photo (2).jpg"/>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505200"/>
            <a:ext cx="4038600" cy="3048000"/>
          </a:xfrm>
          <a:prstGeom prst="rect">
            <a:avLst/>
          </a:prstGeom>
          <a:noFill/>
          <a:ln>
            <a:noFill/>
          </a:ln>
        </p:spPr>
      </p:pic>
    </p:spTree>
    <p:extLst>
      <p:ext uri="{BB962C8B-B14F-4D97-AF65-F5344CB8AC3E}">
        <p14:creationId xmlns:p14="http://schemas.microsoft.com/office/powerpoint/2010/main" val="32513006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EF927739-2714-B040-BB32-D3C0813AFA58}"/>
              </a:ext>
            </a:extLst>
          </p:cNvPr>
          <p:cNvPicPr>
            <a:picLocks noGrp="1"/>
          </p:cNvPicPr>
          <p:nvPr>
            <p:ph idx="1"/>
          </p:nvPr>
        </p:nvPicPr>
        <p:blipFill>
          <a:blip r:embed="rId2">
            <a:alphaModFix/>
            <a:extLst>
              <a:ext uri="{28A0092B-C50C-407E-A947-70E740481C1C}">
                <a14:useLocalDpi xmlns:a14="http://schemas.microsoft.com/office/drawing/2010/main" val="0"/>
              </a:ext>
            </a:extLst>
          </a:blip>
          <a:stretch>
            <a:fillRect/>
          </a:stretch>
        </p:blipFill>
        <p:spPr>
          <a:xfrm>
            <a:off x="-2438400" y="-1828800"/>
            <a:ext cx="11734800" cy="9387841"/>
          </a:xfrm>
        </p:spPr>
      </p:pic>
      <p:sp>
        <p:nvSpPr>
          <p:cNvPr id="2" name="Title 1">
            <a:extLst>
              <a:ext uri="{FF2B5EF4-FFF2-40B4-BE49-F238E27FC236}">
                <a16:creationId xmlns:a16="http://schemas.microsoft.com/office/drawing/2014/main" xmlns="" id="{B8D50790-A0C0-D34A-9221-9401E865C1DF}"/>
              </a:ext>
            </a:extLst>
          </p:cNvPr>
          <p:cNvSpPr>
            <a:spLocks noGrp="1"/>
          </p:cNvSpPr>
          <p:nvPr>
            <p:ph type="title"/>
          </p:nvPr>
        </p:nvSpPr>
        <p:spPr>
          <a:xfrm>
            <a:off x="4069976" y="152400"/>
            <a:ext cx="4953000" cy="753035"/>
          </a:xfrm>
        </p:spPr>
        <p:txBody>
          <a:bodyPr>
            <a:normAutofit fontScale="90000"/>
          </a:bodyPr>
          <a:lstStyle/>
          <a:p>
            <a:r>
              <a:rPr lang="en-US" dirty="0">
                <a:solidFill>
                  <a:schemeClr val="bg1"/>
                </a:solidFill>
              </a:rPr>
              <a:t>Opening Prayer</a:t>
            </a:r>
          </a:p>
        </p:txBody>
      </p:sp>
      <p:sp>
        <p:nvSpPr>
          <p:cNvPr id="6" name="TextBox 5">
            <a:extLst>
              <a:ext uri="{FF2B5EF4-FFF2-40B4-BE49-F238E27FC236}">
                <a16:creationId xmlns:a16="http://schemas.microsoft.com/office/drawing/2014/main" xmlns="" id="{900FEE00-C701-3A44-BDD4-B67193C36934}"/>
              </a:ext>
            </a:extLst>
          </p:cNvPr>
          <p:cNvSpPr txBox="1"/>
          <p:nvPr/>
        </p:nvSpPr>
        <p:spPr>
          <a:xfrm>
            <a:off x="4572000" y="905435"/>
            <a:ext cx="4724400" cy="5355312"/>
          </a:xfrm>
          <a:prstGeom prst="rect">
            <a:avLst/>
          </a:prstGeom>
          <a:solidFill>
            <a:schemeClr val="tx1">
              <a:lumMod val="65000"/>
              <a:lumOff val="35000"/>
              <a:alpha val="55000"/>
            </a:schemeClr>
          </a:solidFill>
        </p:spPr>
        <p:txBody>
          <a:bodyPr wrap="square" lIns="45720" rIns="45720" rtlCol="0">
            <a:spAutoFit/>
          </a:bodyPr>
          <a:lstStyle/>
          <a:p>
            <a:r>
              <a:rPr lang="en-US" sz="1900" b="1" dirty="0">
                <a:solidFill>
                  <a:schemeClr val="bg1"/>
                </a:solidFill>
              </a:rPr>
              <a:t>Holy Parent, Mother &amp; Father of us all, </a:t>
            </a:r>
          </a:p>
          <a:p>
            <a:r>
              <a:rPr lang="en-US" sz="1900" b="1" dirty="0">
                <a:solidFill>
                  <a:schemeClr val="bg1"/>
                </a:solidFill>
              </a:rPr>
              <a:t>you inspire all creation with your Spirit.</a:t>
            </a:r>
          </a:p>
          <a:p>
            <a:endParaRPr lang="en-US" sz="1900" b="1" dirty="0">
              <a:solidFill>
                <a:schemeClr val="bg1"/>
              </a:solidFill>
            </a:endParaRPr>
          </a:p>
          <a:p>
            <a:r>
              <a:rPr lang="en-US" sz="1900" b="1" dirty="0">
                <a:solidFill>
                  <a:schemeClr val="bg1"/>
                </a:solidFill>
              </a:rPr>
              <a:t>We give thanks </a:t>
            </a:r>
          </a:p>
          <a:p>
            <a:r>
              <a:rPr lang="en-US" sz="1900" b="1" dirty="0">
                <a:solidFill>
                  <a:schemeClr val="bg1"/>
                </a:solidFill>
              </a:rPr>
              <a:t>for our days upon this earth, </a:t>
            </a:r>
          </a:p>
          <a:p>
            <a:r>
              <a:rPr lang="en-US" sz="1900" b="1" dirty="0">
                <a:solidFill>
                  <a:schemeClr val="bg1"/>
                </a:solidFill>
              </a:rPr>
              <a:t>for the delight you take </a:t>
            </a:r>
          </a:p>
          <a:p>
            <a:r>
              <a:rPr lang="en-US" sz="1900" b="1" dirty="0">
                <a:solidFill>
                  <a:schemeClr val="bg1"/>
                </a:solidFill>
              </a:rPr>
              <a:t>in the birds, animals, and fishes, </a:t>
            </a:r>
          </a:p>
          <a:p>
            <a:r>
              <a:rPr lang="en-US" sz="1900" b="1" dirty="0">
                <a:solidFill>
                  <a:schemeClr val="bg1"/>
                </a:solidFill>
              </a:rPr>
              <a:t>for the music of the stars, </a:t>
            </a:r>
          </a:p>
          <a:p>
            <a:r>
              <a:rPr lang="en-US" sz="1900" b="1" dirty="0">
                <a:solidFill>
                  <a:schemeClr val="bg1"/>
                </a:solidFill>
              </a:rPr>
              <a:t>and the subdued sounds </a:t>
            </a:r>
          </a:p>
          <a:p>
            <a:r>
              <a:rPr lang="en-US" sz="1900" b="1" dirty="0">
                <a:solidFill>
                  <a:schemeClr val="bg1"/>
                </a:solidFill>
              </a:rPr>
              <a:t>of the ocean depths.</a:t>
            </a:r>
          </a:p>
          <a:p>
            <a:endParaRPr lang="en-US" sz="1900" b="1" dirty="0">
              <a:solidFill>
                <a:schemeClr val="bg1"/>
              </a:solidFill>
            </a:endParaRPr>
          </a:p>
          <a:p>
            <a:r>
              <a:rPr lang="en-US" sz="1900" b="1" dirty="0">
                <a:solidFill>
                  <a:schemeClr val="bg1"/>
                </a:solidFill>
              </a:rPr>
              <a:t>With gratitude we take a moment of silence </a:t>
            </a:r>
          </a:p>
          <a:p>
            <a:r>
              <a:rPr lang="en-US" sz="1900" b="1" dirty="0">
                <a:solidFill>
                  <a:schemeClr val="bg1"/>
                </a:solidFill>
              </a:rPr>
              <a:t>for those who trod these lands before us. </a:t>
            </a:r>
          </a:p>
          <a:p>
            <a:r>
              <a:rPr lang="en-US" sz="1900" b="1" dirty="0">
                <a:solidFill>
                  <a:schemeClr val="bg1"/>
                </a:solidFill>
              </a:rPr>
              <a:t>Wherever our feet touch the earth, </a:t>
            </a:r>
          </a:p>
          <a:p>
            <a:r>
              <a:rPr lang="en-US" sz="1900" b="1" dirty="0">
                <a:solidFill>
                  <a:schemeClr val="bg1"/>
                </a:solidFill>
              </a:rPr>
              <a:t>we remember the ancestors </a:t>
            </a:r>
          </a:p>
          <a:p>
            <a:r>
              <a:rPr lang="en-US" sz="1900" b="1" dirty="0">
                <a:solidFill>
                  <a:schemeClr val="bg1"/>
                </a:solidFill>
              </a:rPr>
              <a:t>of the Indigenous Peoples </a:t>
            </a:r>
          </a:p>
          <a:p>
            <a:r>
              <a:rPr lang="en-US" sz="1900" b="1" dirty="0">
                <a:solidFill>
                  <a:schemeClr val="bg1"/>
                </a:solidFill>
              </a:rPr>
              <a:t>you created and placed in this land. </a:t>
            </a:r>
          </a:p>
          <a:p>
            <a:r>
              <a:rPr lang="en-US" sz="1900" b="1" i="1" dirty="0">
                <a:solidFill>
                  <a:schemeClr val="bg1"/>
                </a:solidFill>
              </a:rPr>
              <a:t>(Moment of silence)</a:t>
            </a:r>
            <a:endParaRPr lang="en-US" sz="1900" b="1" dirty="0">
              <a:solidFill>
                <a:schemeClr val="bg1"/>
              </a:solidFill>
            </a:endParaRPr>
          </a:p>
        </p:txBody>
      </p:sp>
      <p:sp>
        <p:nvSpPr>
          <p:cNvPr id="7" name="TextBox 6">
            <a:extLst>
              <a:ext uri="{FF2B5EF4-FFF2-40B4-BE49-F238E27FC236}">
                <a16:creationId xmlns:a16="http://schemas.microsoft.com/office/drawing/2014/main" xmlns="" id="{71D16217-DF3F-4648-8E79-3920A89F357D}"/>
              </a:ext>
            </a:extLst>
          </p:cNvPr>
          <p:cNvSpPr txBox="1"/>
          <p:nvPr/>
        </p:nvSpPr>
        <p:spPr>
          <a:xfrm>
            <a:off x="4069976" y="6566582"/>
            <a:ext cx="5074024" cy="369332"/>
          </a:xfrm>
          <a:prstGeom prst="rect">
            <a:avLst/>
          </a:prstGeom>
          <a:noFill/>
        </p:spPr>
        <p:txBody>
          <a:bodyPr wrap="square" rtlCol="0">
            <a:spAutoFit/>
          </a:bodyPr>
          <a:lstStyle/>
          <a:p>
            <a:r>
              <a:rPr lang="en-US" sz="1400" dirty="0">
                <a:solidFill>
                  <a:schemeClr val="bg1"/>
                </a:solidFill>
              </a:rPr>
              <a:t>Rev. Dr. Suzanne Wenonah Duchesne, permission to use by request.</a:t>
            </a:r>
            <a:r>
              <a:rPr lang="en-US" dirty="0">
                <a:solidFill>
                  <a:schemeClr val="bg1"/>
                </a:solidFill>
              </a:rPr>
              <a:t> </a:t>
            </a:r>
          </a:p>
        </p:txBody>
      </p:sp>
    </p:spTree>
    <p:extLst>
      <p:ext uri="{BB962C8B-B14F-4D97-AF65-F5344CB8AC3E}">
        <p14:creationId xmlns:p14="http://schemas.microsoft.com/office/powerpoint/2010/main" val="41084647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en-US" sz="2400" dirty="0"/>
              <a:t> </a:t>
            </a:r>
            <a:r>
              <a:rPr lang="en-US" sz="2400" b="1" i="1" dirty="0"/>
              <a:t> "If someone tells me something can't be done, I get so mad I just have to do it." </a:t>
            </a:r>
            <a:r>
              <a:rPr lang="en-US" sz="2400" b="1" dirty="0"/>
              <a:t>Elouise </a:t>
            </a:r>
            <a:r>
              <a:rPr lang="en-US" sz="2400" b="1" dirty="0" err="1"/>
              <a:t>Cobell</a:t>
            </a:r>
            <a:r>
              <a:rPr lang="en-US" sz="2400" b="1" dirty="0"/>
              <a:t/>
            </a:r>
            <a:br>
              <a:rPr lang="en-US" sz="2400" b="1" dirty="0"/>
            </a:br>
            <a:endParaRPr lang="en-US" sz="2400" b="1" dirty="0"/>
          </a:p>
        </p:txBody>
      </p:sp>
      <p:pic>
        <p:nvPicPr>
          <p:cNvPr id="4" name="Content Placeholder 3"/>
          <p:cNvPicPr>
            <a:picLocks noGrp="1"/>
          </p:cNvPicPr>
          <p:nvPr>
            <p:ph idx="1"/>
          </p:nvPr>
        </p:nvPicPr>
        <p:blipFill>
          <a:blip r:embed="rId3"/>
          <a:stretch>
            <a:fillRect/>
          </a:stretch>
        </p:blipFill>
        <p:spPr>
          <a:xfrm>
            <a:off x="4191000" y="1143000"/>
            <a:ext cx="4648200" cy="3962400"/>
          </a:xfrm>
          <a:prstGeom prst="rect">
            <a:avLst/>
          </a:prstGeom>
        </p:spPr>
      </p:pic>
      <p:pic>
        <p:nvPicPr>
          <p:cNvPr id="5" name="Picture 4"/>
          <p:cNvPicPr/>
          <p:nvPr/>
        </p:nvPicPr>
        <p:blipFill>
          <a:blip r:embed="rId4"/>
          <a:stretch>
            <a:fillRect/>
          </a:stretch>
        </p:blipFill>
        <p:spPr>
          <a:xfrm>
            <a:off x="1600200" y="990600"/>
            <a:ext cx="2057400" cy="2590800"/>
          </a:xfrm>
          <a:prstGeom prst="rect">
            <a:avLst/>
          </a:prstGeom>
        </p:spPr>
      </p:pic>
      <p:pic>
        <p:nvPicPr>
          <p:cNvPr id="6" name="Picture 5"/>
          <p:cNvPicPr/>
          <p:nvPr/>
        </p:nvPicPr>
        <p:blipFill>
          <a:blip r:embed="rId5"/>
          <a:stretch>
            <a:fillRect/>
          </a:stretch>
        </p:blipFill>
        <p:spPr>
          <a:xfrm>
            <a:off x="557212" y="3733800"/>
            <a:ext cx="3138488" cy="2286000"/>
          </a:xfrm>
          <a:prstGeom prst="rect">
            <a:avLst/>
          </a:prstGeom>
        </p:spPr>
      </p:pic>
    </p:spTree>
    <p:extLst>
      <p:ext uri="{BB962C8B-B14F-4D97-AF65-F5344CB8AC3E}">
        <p14:creationId xmlns:p14="http://schemas.microsoft.com/office/powerpoint/2010/main" val="32013567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dian Feathers | Designs Indian Feathers Connected With Ornaments ..."/>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52400" y="1304925"/>
            <a:ext cx="3590925" cy="2816225"/>
          </a:xfrm>
          <a:prstGeom prst="rect">
            <a:avLst/>
          </a:prstGeom>
          <a:noFill/>
          <a:ln>
            <a:noFill/>
          </a:ln>
        </p:spPr>
      </p:pic>
      <p:sp>
        <p:nvSpPr>
          <p:cNvPr id="2" name="Title 1"/>
          <p:cNvSpPr>
            <a:spLocks noGrp="1"/>
          </p:cNvSpPr>
          <p:nvPr>
            <p:ph type="ctrTitle"/>
          </p:nvPr>
        </p:nvSpPr>
        <p:spPr>
          <a:xfrm>
            <a:off x="685800" y="457200"/>
            <a:ext cx="7772400" cy="3143251"/>
          </a:xfrm>
        </p:spPr>
        <p:txBody>
          <a:bodyPr>
            <a:normAutofit/>
          </a:bodyPr>
          <a:lstStyle/>
          <a:p>
            <a:pPr algn="l"/>
            <a:r>
              <a:rPr lang="en-US" b="1" i="1" dirty="0"/>
              <a:t>			</a:t>
            </a:r>
            <a:r>
              <a:rPr lang="en-US" sz="3600" b="1" i="1" dirty="0">
                <a:solidFill>
                  <a:schemeClr val="tx1"/>
                </a:solidFill>
              </a:rPr>
              <a:t>Outstanding women </a:t>
            </a:r>
            <a:r>
              <a:rPr lang="en-US" sz="3600" b="1" i="1" dirty="0"/>
              <a:t>in </a:t>
            </a:r>
            <a:br>
              <a:rPr lang="en-US" sz="3600" b="1" i="1" dirty="0"/>
            </a:br>
            <a:r>
              <a:rPr lang="en-US" sz="3600" b="1" i="1" dirty="0"/>
              <a:t>			education, broadcasting,</a:t>
            </a:r>
            <a:br>
              <a:rPr lang="en-US" sz="3600" b="1" i="1" dirty="0"/>
            </a:br>
            <a:r>
              <a:rPr lang="en-US" sz="3600" b="1" i="1" dirty="0"/>
              <a:t>			and publishing</a:t>
            </a:r>
            <a:endParaRPr lang="en-US" sz="3600" dirty="0">
              <a:solidFill>
                <a:schemeClr val="tx1"/>
              </a:solidFill>
            </a:endParaRPr>
          </a:p>
        </p:txBody>
      </p:sp>
      <p:pic>
        <p:nvPicPr>
          <p:cNvPr id="5" name="Picture 4" descr="New 50ft statue &quot;Dignity&quot; that just went up in South Dakota : pics ..."/>
          <p:cNvPicPr/>
          <p:nvPr/>
        </p:nvPicPr>
        <p:blipFill>
          <a:blip r:embed="rId5" cstate="print">
            <a:extLst>
              <a:ext uri="{BEBA8EAE-BF5A-486C-A8C5-ECC9F3942E4B}">
                <a14:imgProps xmlns:a14="http://schemas.microsoft.com/office/drawing/2010/main">
                  <a14:imgLayer r:embed="rId6">
                    <a14:imgEffect>
                      <a14:backgroundRemoval t="10104" b="90104" l="10000" r="90000">
                        <a14:foregroundMark x1="62639" y1="80417" x2="62639" y2="80417"/>
                        <a14:backgroundMark x1="49167" y1="75417" x2="60278" y2="75417"/>
                        <a14:backgroundMark x1="55556" y1="70729" x2="53611" y2="71458"/>
                        <a14:backgroundMark x1="50556" y1="73229" x2="61944" y2="90208"/>
                        <a14:backgroundMark x1="71528" y1="89063" x2="76667" y2="67813"/>
                        <a14:backgroundMark x1="75833" y1="70313" x2="73333" y2="70208"/>
                        <a14:backgroundMark x1="76667" y1="67813" x2="65833" y2="68229"/>
                        <a14:backgroundMark x1="65833" y1="68229" x2="52639" y2="72083"/>
                      </a14:backgroundRemoval>
                    </a14:imgEffect>
                  </a14:imgLayer>
                </a14:imgProps>
              </a:ext>
              <a:ext uri="{28A0092B-C50C-407E-A947-70E740481C1C}">
                <a14:useLocalDpi xmlns:a14="http://schemas.microsoft.com/office/drawing/2010/main" val="0"/>
              </a:ext>
            </a:extLst>
          </a:blip>
          <a:srcRect/>
          <a:stretch>
            <a:fillRect/>
          </a:stretch>
        </p:blipFill>
        <p:spPr bwMode="auto">
          <a:xfrm>
            <a:off x="6010275" y="2734247"/>
            <a:ext cx="3143250" cy="4042921"/>
          </a:xfrm>
          <a:prstGeom prst="rect">
            <a:avLst/>
          </a:prstGeom>
          <a:noFill/>
          <a:ln>
            <a:noFill/>
          </a:ln>
        </p:spPr>
      </p:pic>
    </p:spTree>
    <p:extLst>
      <p:ext uri="{BB962C8B-B14F-4D97-AF65-F5344CB8AC3E}">
        <p14:creationId xmlns:p14="http://schemas.microsoft.com/office/powerpoint/2010/main" val="42134598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143000"/>
          </a:xfrm>
        </p:spPr>
        <p:txBody>
          <a:bodyPr>
            <a:normAutofit fontScale="90000"/>
          </a:bodyPr>
          <a:lstStyle/>
          <a:p>
            <a:r>
              <a:rPr lang="en-US" dirty="0"/>
              <a:t>Sarah Winnemucca Hopkins</a:t>
            </a:r>
          </a:p>
        </p:txBody>
      </p:sp>
      <p:pic>
        <p:nvPicPr>
          <p:cNvPr id="4" name="Picture 3" descr="This is a picture of Sarah Winnemucca. She has a sister n..."/>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1943100" cy="2352675"/>
          </a:xfrm>
          <a:prstGeom prst="rect">
            <a:avLst/>
          </a:prstGeom>
          <a:noFill/>
          <a:ln>
            <a:noFill/>
          </a:ln>
        </p:spPr>
      </p:pic>
      <p:sp>
        <p:nvSpPr>
          <p:cNvPr id="3" name="Content Placeholder 2"/>
          <p:cNvSpPr>
            <a:spLocks noGrp="1"/>
          </p:cNvSpPr>
          <p:nvPr>
            <p:ph idx="1"/>
          </p:nvPr>
        </p:nvSpPr>
        <p:spPr>
          <a:xfrm>
            <a:off x="304800" y="1066800"/>
            <a:ext cx="8534400" cy="4800600"/>
          </a:xfrm>
        </p:spPr>
        <p:txBody>
          <a:bodyPr>
            <a:normAutofit fontScale="92500" lnSpcReduction="10000"/>
          </a:bodyPr>
          <a:lstStyle/>
          <a:p>
            <a:pPr marL="0" indent="0" algn="ctr">
              <a:buNone/>
            </a:pPr>
            <a:r>
              <a:rPr lang="en-US" sz="2200" b="1" dirty="0"/>
              <a:t>                     Northern Paiute  (c. 1844-1891)  </a:t>
            </a:r>
          </a:p>
          <a:p>
            <a:pPr marL="0" indent="0" algn="ctr">
              <a:buNone/>
            </a:pPr>
            <a:r>
              <a:rPr lang="en-US" sz="2200" b="1" dirty="0"/>
              <a:t>                             Traditional name:  </a:t>
            </a:r>
            <a:r>
              <a:rPr lang="en-US" sz="2200" b="1" dirty="0" err="1"/>
              <a:t>Thocmetony</a:t>
            </a:r>
            <a:r>
              <a:rPr lang="en-US" sz="2200" b="1" dirty="0"/>
              <a:t> “shell flower”</a:t>
            </a:r>
          </a:p>
          <a:p>
            <a:pPr marL="0" indent="0" algn="ctr">
              <a:buNone/>
            </a:pPr>
            <a:endParaRPr lang="en-US" dirty="0"/>
          </a:p>
          <a:p>
            <a:endParaRPr lang="en-US" sz="2400" b="1" dirty="0"/>
          </a:p>
          <a:p>
            <a:endParaRPr lang="en-US" sz="2400" b="1" dirty="0"/>
          </a:p>
          <a:p>
            <a:r>
              <a:rPr lang="en-US" sz="2400" b="1" dirty="0"/>
              <a:t>Her autobiography is the first narrative by a </a:t>
            </a:r>
          </a:p>
          <a:p>
            <a:pPr marL="0" indent="0">
              <a:buNone/>
            </a:pPr>
            <a:r>
              <a:rPr lang="en-US" sz="2400" b="1" dirty="0"/>
              <a:t>      Native American woman </a:t>
            </a:r>
          </a:p>
          <a:p>
            <a:r>
              <a:rPr lang="en-US" sz="2400" b="1" dirty="0"/>
              <a:t>Fighter for the rights of her people</a:t>
            </a:r>
          </a:p>
          <a:p>
            <a:r>
              <a:rPr lang="en-US" sz="2400" b="1" dirty="0"/>
              <a:t>Teacher in a school for Paiute children</a:t>
            </a:r>
          </a:p>
          <a:p>
            <a:r>
              <a:rPr lang="en-US" sz="2400" b="1" dirty="0"/>
              <a:t>Front page story in the NY Times praises her</a:t>
            </a:r>
          </a:p>
          <a:p>
            <a:pPr marL="0" indent="0">
              <a:buNone/>
            </a:pPr>
            <a:r>
              <a:rPr lang="en-US" sz="2400" b="1" dirty="0"/>
              <a:t>      courage as a government messenger, scout and </a:t>
            </a:r>
          </a:p>
          <a:p>
            <a:pPr marL="0" indent="0">
              <a:buNone/>
            </a:pPr>
            <a:r>
              <a:rPr lang="en-US" sz="2400" b="1" dirty="0"/>
              <a:t>      interpreter</a:t>
            </a:r>
          </a:p>
          <a:p>
            <a:endParaRPr lang="en-US" sz="2400" dirty="0"/>
          </a:p>
        </p:txBody>
      </p:sp>
      <p:pic>
        <p:nvPicPr>
          <p:cNvPr id="7" name="Picture 6" descr="Amazon.com: Life Among the Piutes: Their Wrongs and Claims eBook ..."/>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040254"/>
            <a:ext cx="2305050" cy="3369945"/>
          </a:xfrm>
          <a:prstGeom prst="rect">
            <a:avLst/>
          </a:prstGeom>
          <a:noFill/>
          <a:ln>
            <a:noFill/>
          </a:ln>
        </p:spPr>
      </p:pic>
    </p:spTree>
    <p:extLst>
      <p:ext uri="{BB962C8B-B14F-4D97-AF65-F5344CB8AC3E}">
        <p14:creationId xmlns:p14="http://schemas.microsoft.com/office/powerpoint/2010/main" val="22646088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228600"/>
            <a:ext cx="8686800" cy="1143000"/>
          </a:xfrm>
        </p:spPr>
        <p:txBody>
          <a:bodyPr>
            <a:noAutofit/>
          </a:bodyPr>
          <a:lstStyle/>
          <a:p>
            <a:pPr marL="457200" indent="-457200" algn="l">
              <a:buFont typeface="Arial" panose="020B0604020202020204" pitchFamily="34" charset="0"/>
              <a:buChar char="•"/>
            </a:pP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2400" b="1" dirty="0"/>
              <a:t>She took her fight to Washington</a:t>
            </a:r>
            <a:br>
              <a:rPr lang="en-US" sz="2400" b="1" dirty="0"/>
            </a:br>
            <a:r>
              <a:rPr lang="en-US" sz="2400" b="1" dirty="0"/>
              <a:t>D. C., meeting the President and</a:t>
            </a:r>
            <a:br>
              <a:rPr lang="en-US" sz="2400" b="1" dirty="0"/>
            </a:br>
            <a:r>
              <a:rPr lang="en-US" sz="2400" b="1" dirty="0"/>
              <a:t>Interior Secretary</a:t>
            </a:r>
            <a:br>
              <a:rPr lang="en-US" sz="2400" b="1" dirty="0"/>
            </a:br>
            <a:r>
              <a:rPr lang="en-US" sz="3200" b="1" dirty="0"/>
              <a:t/>
            </a:r>
            <a:br>
              <a:rPr lang="en-US" sz="3200" b="1" dirty="0"/>
            </a:br>
            <a:r>
              <a:rPr lang="en-US" sz="2400" b="1" dirty="0"/>
              <a:t>Her statue stands in the National </a:t>
            </a:r>
            <a:br>
              <a:rPr lang="en-US" sz="2400" b="1" dirty="0"/>
            </a:br>
            <a:r>
              <a:rPr lang="en-US" sz="2400" b="1" dirty="0"/>
              <a:t>Statuary Hall Collection in the </a:t>
            </a:r>
            <a:br>
              <a:rPr lang="en-US" sz="2400" b="1" dirty="0"/>
            </a:br>
            <a:r>
              <a:rPr lang="en-US" sz="2400" b="1" dirty="0"/>
              <a:t>U. S. Capitol</a:t>
            </a:r>
            <a:endParaRPr lang="en-US" b="1" dirty="0"/>
          </a:p>
        </p:txBody>
      </p:sp>
      <p:pic>
        <p:nvPicPr>
          <p:cNvPr id="6" name="Content Placeholder 5" descr="Sarah Winnemucca"/>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5257800" y="228600"/>
            <a:ext cx="3657600" cy="6248400"/>
          </a:xfrm>
        </p:spPr>
      </p:pic>
      <p:pic>
        <p:nvPicPr>
          <p:cNvPr id="15" name="Picture 14" descr="http://www.onlinenevada.org/sites/default/files/styles/750x400/public/Sarah%20Winnemucca.jpg?itok=-goSyPSs"/>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30449" t="301" r="30289" b="-661"/>
          <a:stretch/>
        </p:blipFill>
        <p:spPr bwMode="auto">
          <a:xfrm>
            <a:off x="615483" y="228600"/>
            <a:ext cx="3423117" cy="3657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0996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2057400"/>
          </a:xfrm>
        </p:spPr>
        <p:txBody>
          <a:bodyPr>
            <a:normAutofit fontScale="90000"/>
          </a:bodyPr>
          <a:lstStyle/>
          <a:p>
            <a:pPr algn="ctr"/>
            <a:r>
              <a:rPr lang="en-US" b="1" dirty="0"/>
              <a:t/>
            </a:r>
            <a:br>
              <a:rPr lang="en-US" b="1" dirty="0"/>
            </a:br>
            <a:r>
              <a:rPr lang="en-US" b="1" dirty="0"/>
              <a:t/>
            </a:r>
            <a:br>
              <a:rPr lang="en-US" b="1"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sz="4000" b="1" dirty="0"/>
              <a:t>Annie Dodge Wauneka  </a:t>
            </a:r>
            <a:br>
              <a:rPr lang="en-US" sz="4000" b="1" dirty="0"/>
            </a:br>
            <a:r>
              <a:rPr lang="en-US" sz="3600" b="1" dirty="0"/>
              <a:t>Navajo  (1910-1997)</a:t>
            </a:r>
            <a:br>
              <a:rPr lang="en-US" sz="3600" b="1" dirty="0"/>
            </a:br>
            <a:r>
              <a:rPr lang="en-US" sz="3600" dirty="0"/>
              <a:t>“Legendary Mother of the Navajo”</a:t>
            </a:r>
            <a:br>
              <a:rPr lang="en-US" sz="3600" dirty="0"/>
            </a:br>
            <a:endParaRPr lang="en-US" sz="3600" dirty="0"/>
          </a:p>
        </p:txBody>
      </p:sp>
      <p:pic>
        <p:nvPicPr>
          <p:cNvPr id="4" name="Content Placeholder 3" descr="Annie Dodge Wauneka - Better Days Curriculum"/>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4953000" y="1752600"/>
            <a:ext cx="3838575" cy="4648200"/>
          </a:xfrm>
          <a:prstGeom prst="rect">
            <a:avLst/>
          </a:prstGeom>
          <a:noFill/>
          <a:ln>
            <a:noFill/>
          </a:ln>
        </p:spPr>
      </p:pic>
      <p:sp>
        <p:nvSpPr>
          <p:cNvPr id="5" name="Text Placeholder 4"/>
          <p:cNvSpPr>
            <a:spLocks noGrp="1"/>
          </p:cNvSpPr>
          <p:nvPr>
            <p:ph type="body" sz="half" idx="2"/>
          </p:nvPr>
        </p:nvSpPr>
        <p:spPr>
          <a:xfrm>
            <a:off x="457200" y="1435100"/>
            <a:ext cx="4572000" cy="4691063"/>
          </a:xfrm>
        </p:spPr>
        <p:txBody>
          <a:bodyPr>
            <a:noAutofit/>
          </a:bodyPr>
          <a:lstStyle/>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Survived the 1918 influenza epidemic</a:t>
            </a:r>
          </a:p>
          <a:p>
            <a:pPr marL="285750" indent="-285750">
              <a:buFont typeface="Arial" panose="020B0604020202020204" pitchFamily="34" charset="0"/>
              <a:buChar char="•"/>
            </a:pPr>
            <a:r>
              <a:rPr lang="en-US" sz="2400" b="1" dirty="0"/>
              <a:t>Wrote a dictionary  of medical terms in Navajo</a:t>
            </a:r>
          </a:p>
          <a:p>
            <a:pPr marL="285750" indent="-285750">
              <a:buFont typeface="Arial" panose="020B0604020202020204" pitchFamily="34" charset="0"/>
              <a:buChar char="•"/>
            </a:pPr>
            <a:r>
              <a:rPr lang="en-US" sz="2400" b="1" dirty="0"/>
              <a:t>Active in Head Start and Girl Scouts</a:t>
            </a:r>
          </a:p>
          <a:p>
            <a:pPr marL="285750" indent="-285750">
              <a:buFont typeface="Arial" panose="020B0604020202020204" pitchFamily="34" charset="0"/>
              <a:buChar char="•"/>
            </a:pPr>
            <a:r>
              <a:rPr lang="en-US" sz="2400" b="1" dirty="0"/>
              <a:t>Served on Advisory boards of the U. S. Surgeon General and Public Health Service</a:t>
            </a:r>
          </a:p>
          <a:p>
            <a:pPr marL="285750" indent="-285750">
              <a:buFont typeface="Arial" panose="020B0604020202020204" pitchFamily="34" charset="0"/>
              <a:buChar char="•"/>
            </a:pPr>
            <a:r>
              <a:rPr lang="en-US" sz="2400" b="1" dirty="0"/>
              <a:t>Hosted a daily radio show</a:t>
            </a:r>
          </a:p>
        </p:txBody>
      </p:sp>
    </p:spTree>
    <p:extLst>
      <p:ext uri="{BB962C8B-B14F-4D97-AF65-F5344CB8AC3E}">
        <p14:creationId xmlns:p14="http://schemas.microsoft.com/office/powerpoint/2010/main" val="6810935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458200" cy="685800"/>
          </a:xfrm>
        </p:spPr>
        <p:txBody>
          <a:bodyPr>
            <a:noAutofit/>
          </a:bodyPr>
          <a:lstStyle/>
          <a:p>
            <a:r>
              <a:rPr lang="en-US" sz="3200" b="1" dirty="0"/>
              <a:t>First Native American to receive the Presidential Medal of Freedom</a:t>
            </a:r>
            <a:br>
              <a:rPr lang="en-US" sz="3200" b="1" dirty="0"/>
            </a:br>
            <a:endParaRPr lang="en-US" b="1" dirty="0"/>
          </a:p>
        </p:txBody>
      </p:sp>
      <p:pic>
        <p:nvPicPr>
          <p:cNvPr id="5" name="Content Placeholder 4" descr="https://imageproxy.themaven.net/https%3A%2F%2Fs3-us-west-2.amazonaws.com%2Fmaven-user-photos%2Findiancountrytoday%2Fnews%2F8zojDmYqjkuA5Qj5-QAQPw%2FKPU0zvzaoUqyqNA54CX4sg"/>
          <p:cNvPicPr>
            <a:picLocks noGrp="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81000" y="1524000"/>
            <a:ext cx="5334000" cy="4191000"/>
          </a:xfrm>
          <a:prstGeom prst="rect">
            <a:avLst/>
          </a:prstGeom>
          <a:noFill/>
          <a:ln>
            <a:noFill/>
          </a:ln>
        </p:spPr>
      </p:pic>
      <p:sp>
        <p:nvSpPr>
          <p:cNvPr id="4" name="Text Placeholder 3"/>
          <p:cNvSpPr>
            <a:spLocks noGrp="1"/>
          </p:cNvSpPr>
          <p:nvPr>
            <p:ph sz="half" idx="2"/>
          </p:nvPr>
        </p:nvSpPr>
        <p:spPr>
          <a:xfrm>
            <a:off x="5715000" y="1600200"/>
            <a:ext cx="2971800" cy="4525963"/>
          </a:xfrm>
        </p:spPr>
        <p:txBody>
          <a:bodyPr>
            <a:normAutofit fontScale="70000" lnSpcReduction="20000"/>
          </a:bodyPr>
          <a:lstStyle/>
          <a:p>
            <a:pPr lvl="8"/>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3200" b="1" dirty="0"/>
              <a:t>Inducted in the National         Women’s Hall of Fame in October 7, 2000</a:t>
            </a:r>
          </a:p>
          <a:p>
            <a:endParaRPr lang="en-US" sz="3200" b="1"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6" name="Picture 5" descr="Annie Dodge Wauneka"/>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524000"/>
            <a:ext cx="2562225" cy="3124199"/>
          </a:xfrm>
          <a:prstGeom prst="rect">
            <a:avLst/>
          </a:prstGeom>
          <a:noFill/>
          <a:ln>
            <a:noFill/>
          </a:ln>
        </p:spPr>
      </p:pic>
    </p:spTree>
    <p:extLst>
      <p:ext uri="{BB962C8B-B14F-4D97-AF65-F5344CB8AC3E}">
        <p14:creationId xmlns:p14="http://schemas.microsoft.com/office/powerpoint/2010/main" val="37611504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fontScale="90000"/>
          </a:bodyPr>
          <a:lstStyle/>
          <a:p>
            <a:r>
              <a:rPr lang="en-US" sz="4000" b="1" dirty="0"/>
              <a:t>Esther Martinez  </a:t>
            </a:r>
            <a:r>
              <a:rPr lang="en-US" b="1" dirty="0"/>
              <a:t/>
            </a:r>
            <a:br>
              <a:rPr lang="en-US" b="1" dirty="0"/>
            </a:br>
            <a:r>
              <a:rPr lang="en-US" sz="3600" b="1" dirty="0"/>
              <a:t>Tewa (1912-2006)</a:t>
            </a:r>
            <a:r>
              <a:rPr lang="en-US" b="1" dirty="0"/>
              <a:t/>
            </a:r>
            <a:br>
              <a:rPr lang="en-US" b="1" dirty="0"/>
            </a:br>
            <a:r>
              <a:rPr lang="en-US" sz="3100" b="1" dirty="0" err="1"/>
              <a:t>P’oe</a:t>
            </a:r>
            <a:r>
              <a:rPr lang="en-US" sz="3100" b="1" dirty="0"/>
              <a:t> </a:t>
            </a:r>
            <a:r>
              <a:rPr lang="en-US" sz="3100" b="1" dirty="0" err="1"/>
              <a:t>Tsawa</a:t>
            </a:r>
            <a:r>
              <a:rPr lang="en-US" sz="3100" b="1" dirty="0"/>
              <a:t> – “Blue Water”</a:t>
            </a:r>
            <a:br>
              <a:rPr lang="en-US" sz="3100" b="1" dirty="0"/>
            </a:br>
            <a:endParaRPr lang="en-US" dirty="0"/>
          </a:p>
        </p:txBody>
      </p:sp>
      <p:sp>
        <p:nvSpPr>
          <p:cNvPr id="3" name="Content Placeholder 2"/>
          <p:cNvSpPr>
            <a:spLocks noGrp="1"/>
          </p:cNvSpPr>
          <p:nvPr>
            <p:ph sz="half" idx="1"/>
          </p:nvPr>
        </p:nvSpPr>
        <p:spPr/>
        <p:txBody>
          <a:bodyPr>
            <a:normAutofit/>
          </a:bodyPr>
          <a:lstStyle/>
          <a:p>
            <a:r>
              <a:rPr lang="en-US" sz="2400" b="1" dirty="0"/>
              <a:t>Graduated from a government boarding school</a:t>
            </a:r>
          </a:p>
          <a:p>
            <a:r>
              <a:rPr lang="en-US" sz="2400" b="1" dirty="0"/>
              <a:t>Published a children’s book</a:t>
            </a:r>
          </a:p>
          <a:p>
            <a:r>
              <a:rPr lang="en-US" sz="2400" b="1" dirty="0"/>
              <a:t>Worked to preserve the Tewa Language</a:t>
            </a:r>
          </a:p>
          <a:p>
            <a:r>
              <a:rPr lang="en-US" sz="2400" b="1" dirty="0"/>
              <a:t>Honored by NEA as a National Heritage Fellow</a:t>
            </a:r>
          </a:p>
        </p:txBody>
      </p:sp>
      <p:pic>
        <p:nvPicPr>
          <p:cNvPr id="5" name="Content Placeholder 4" descr="native american woman standing outside"/>
          <p:cNvPicPr>
            <a:picLocks noGrp="1"/>
          </p:cNvPicPr>
          <p:nvPr>
            <p:ph sz="half" idx="2"/>
          </p:nvPr>
        </p:nvPicPr>
        <p:blipFill rotWithShape="1">
          <a:blip r:embed="rId3">
            <a:extLst>
              <a:ext uri="{28A0092B-C50C-407E-A947-70E740481C1C}">
                <a14:useLocalDpi xmlns:a14="http://schemas.microsoft.com/office/drawing/2010/main" val="0"/>
              </a:ext>
            </a:extLst>
          </a:blip>
          <a:srcRect l="34843" r="10975"/>
          <a:stretch/>
        </p:blipFill>
        <p:spPr bwMode="auto">
          <a:xfrm>
            <a:off x="4419600" y="1752600"/>
            <a:ext cx="4559359" cy="4114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11150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Esther Martinez Native American Languages Preservation Act </a:t>
            </a:r>
            <a:endParaRPr lang="en-US" dirty="0"/>
          </a:p>
        </p:txBody>
      </p:sp>
      <p:sp>
        <p:nvSpPr>
          <p:cNvPr id="3" name="Content Placeholder 2"/>
          <p:cNvSpPr>
            <a:spLocks noGrp="1"/>
          </p:cNvSpPr>
          <p:nvPr>
            <p:ph sz="half" idx="1"/>
          </p:nvPr>
        </p:nvSpPr>
        <p:spPr/>
        <p:txBody>
          <a:bodyPr/>
          <a:lstStyle/>
          <a:p>
            <a:r>
              <a:rPr lang="en-US" b="1" dirty="0"/>
              <a:t>Became law in 2006</a:t>
            </a:r>
          </a:p>
          <a:p>
            <a:r>
              <a:rPr lang="en-US" b="1" dirty="0"/>
              <a:t>Reauthorization Act passed by Congress in December 2019</a:t>
            </a:r>
          </a:p>
          <a:p>
            <a:endParaRPr lang="en-US" dirty="0"/>
          </a:p>
        </p:txBody>
      </p:sp>
      <p:pic>
        <p:nvPicPr>
          <p:cNvPr id="5" name="Content Placeholder 4" descr="https://www.indianz.com/News/2019/02/04/esthermartinez.jpg"/>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495801" y="1600200"/>
            <a:ext cx="4063670" cy="4724400"/>
          </a:xfrm>
          <a:prstGeom prst="rect">
            <a:avLst/>
          </a:prstGeom>
          <a:noFill/>
          <a:ln>
            <a:noFill/>
          </a:ln>
        </p:spPr>
      </p:pic>
      <p:pic>
        <p:nvPicPr>
          <p:cNvPr id="7" name="Picture 6" descr="https://www.nmhistoricwomen.org/wp-content/themes/nmhistoricwomen/timthumb.php?src=/wp-content/uploads/2017/08/11-8-08-9.jpg&amp;h=870&amp;w=84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3429000"/>
            <a:ext cx="3006725" cy="3114675"/>
          </a:xfrm>
          <a:prstGeom prst="rect">
            <a:avLst/>
          </a:prstGeom>
          <a:noFill/>
          <a:ln>
            <a:noFill/>
          </a:ln>
        </p:spPr>
      </p:pic>
    </p:spTree>
    <p:extLst>
      <p:ext uri="{BB962C8B-B14F-4D97-AF65-F5344CB8AC3E}">
        <p14:creationId xmlns:p14="http://schemas.microsoft.com/office/powerpoint/2010/main" val="34437415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normAutofit fontScale="90000"/>
          </a:bodyPr>
          <a:lstStyle/>
          <a:p>
            <a:r>
              <a:rPr lang="en-US" b="1" dirty="0"/>
              <a:t>Angel </a:t>
            </a:r>
            <a:r>
              <a:rPr lang="en-US" b="1" dirty="0" err="1"/>
              <a:t>DeCora</a:t>
            </a:r>
            <a:r>
              <a:rPr lang="en-US" b="1" dirty="0"/>
              <a:t/>
            </a:r>
            <a:br>
              <a:rPr lang="en-US" b="1" dirty="0"/>
            </a:br>
            <a:r>
              <a:rPr lang="en-US" sz="2200" b="1" dirty="0"/>
              <a:t>Winnebago (1871-1919)</a:t>
            </a:r>
            <a:r>
              <a:rPr lang="en-US" sz="2200" dirty="0"/>
              <a:t/>
            </a:r>
            <a:br>
              <a:rPr lang="en-US" sz="2200" dirty="0"/>
            </a:br>
            <a:r>
              <a:rPr lang="en-US" sz="2200" b="1" dirty="0"/>
              <a:t>Traditional name:  </a:t>
            </a:r>
            <a:r>
              <a:rPr lang="en-US" sz="2200" b="1" dirty="0" err="1"/>
              <a:t>Hinook-Mahiwi-Kilinaka</a:t>
            </a:r>
            <a:r>
              <a:rPr lang="en-US" sz="2200" b="1" dirty="0"/>
              <a:t> – “Fleecy Cloud Floating in Place” or “Woman Coming on the Clouds in Glory” </a:t>
            </a:r>
            <a:r>
              <a:rPr lang="en-US" sz="2200" b="1" dirty="0" err="1"/>
              <a:t>i</a:t>
            </a:r>
            <a:r>
              <a:rPr lang="en-US" sz="2200" b="1" dirty="0"/>
              <a:t>. e. “Angel”</a:t>
            </a:r>
            <a:br>
              <a:rPr lang="en-US" sz="2200" b="1" dirty="0"/>
            </a:br>
            <a:endParaRPr lang="en-US" sz="4900" dirty="0"/>
          </a:p>
        </p:txBody>
      </p:sp>
      <p:sp>
        <p:nvSpPr>
          <p:cNvPr id="4" name="Content Placeholder 3"/>
          <p:cNvSpPr>
            <a:spLocks noGrp="1"/>
          </p:cNvSpPr>
          <p:nvPr>
            <p:ph sz="half" idx="2"/>
          </p:nvPr>
        </p:nvSpPr>
        <p:spPr>
          <a:xfrm>
            <a:off x="3276600" y="1524000"/>
            <a:ext cx="5715000" cy="4800600"/>
          </a:xfrm>
        </p:spPr>
        <p:txBody>
          <a:bodyPr>
            <a:normAutofit/>
          </a:bodyPr>
          <a:lstStyle/>
          <a:p>
            <a:endParaRPr lang="en-US" sz="2400" b="1" dirty="0"/>
          </a:p>
          <a:p>
            <a:r>
              <a:rPr lang="en-US" sz="2400" b="1" dirty="0"/>
              <a:t>Sent to Hampton Institute, a government boarding school</a:t>
            </a:r>
          </a:p>
          <a:p>
            <a:r>
              <a:rPr lang="en-US" sz="2400" b="1" dirty="0"/>
              <a:t>Studied art at Smith College and Drexel Institute of Art, Science and Industry</a:t>
            </a:r>
          </a:p>
          <a:p>
            <a:r>
              <a:rPr lang="en-US" sz="2400" b="1" dirty="0"/>
              <a:t>Worked as a commercial artist</a:t>
            </a:r>
          </a:p>
          <a:p>
            <a:r>
              <a:rPr lang="en-US" sz="2400" b="1" dirty="0"/>
              <a:t>Taught art at Carlisle Indian School</a:t>
            </a:r>
          </a:p>
          <a:p>
            <a:endParaRPr lang="en-US" sz="2400" b="1" dirty="0"/>
          </a:p>
          <a:p>
            <a:endParaRPr lang="en-US" sz="2400" b="1" dirty="0"/>
          </a:p>
        </p:txBody>
      </p:sp>
      <p:pic>
        <p:nvPicPr>
          <p:cNvPr id="5" name="Content Placeholder 4" descr="Angel De Cora - Wikipedia"/>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2971800" cy="3976687"/>
          </a:xfrm>
          <a:prstGeom prst="rect">
            <a:avLst/>
          </a:prstGeom>
          <a:noFill/>
          <a:ln>
            <a:noFill/>
          </a:ln>
        </p:spPr>
      </p:pic>
      <p:pic>
        <p:nvPicPr>
          <p:cNvPr id="7" name="Picture 6" descr="https://www.aiga.org/globalassets/migrated-images/uploadedimages/aiga/content/inspiration/design_journeys/l_angel-decora-wigwam-stories-design-journeys1.jpg"/>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495799"/>
            <a:ext cx="3302000" cy="2162175"/>
          </a:xfrm>
          <a:prstGeom prst="rect">
            <a:avLst/>
          </a:prstGeom>
          <a:noFill/>
          <a:ln>
            <a:noFill/>
          </a:ln>
        </p:spPr>
      </p:pic>
    </p:spTree>
    <p:extLst>
      <p:ext uri="{BB962C8B-B14F-4D97-AF65-F5344CB8AC3E}">
        <p14:creationId xmlns:p14="http://schemas.microsoft.com/office/powerpoint/2010/main" val="22847074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639762"/>
          </a:xfrm>
        </p:spPr>
        <p:txBody>
          <a:bodyPr>
            <a:normAutofit/>
          </a:bodyPr>
          <a:lstStyle/>
          <a:p>
            <a:pPr algn="l"/>
            <a:r>
              <a:rPr lang="en-US" sz="3200" dirty="0"/>
              <a:t>Artist, educator, and advocate</a:t>
            </a:r>
          </a:p>
        </p:txBody>
      </p:sp>
      <p:sp>
        <p:nvSpPr>
          <p:cNvPr id="4" name="Content Placeholder 3"/>
          <p:cNvSpPr>
            <a:spLocks noGrp="1"/>
          </p:cNvSpPr>
          <p:nvPr>
            <p:ph sz="half" idx="2"/>
          </p:nvPr>
        </p:nvSpPr>
        <p:spPr>
          <a:xfrm>
            <a:off x="4038600" y="1676400"/>
            <a:ext cx="4038600" cy="4953000"/>
          </a:xfrm>
        </p:spPr>
        <p:txBody>
          <a:bodyPr>
            <a:normAutofit/>
          </a:bodyPr>
          <a:lstStyle/>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p:txBody>
      </p:sp>
      <p:sp>
        <p:nvSpPr>
          <p:cNvPr id="6" name="Content Placeholder 5"/>
          <p:cNvSpPr>
            <a:spLocks noGrp="1"/>
          </p:cNvSpPr>
          <p:nvPr>
            <p:ph sz="half" idx="1"/>
          </p:nvPr>
        </p:nvSpPr>
        <p:spPr>
          <a:xfrm>
            <a:off x="3838575" y="914400"/>
            <a:ext cx="4267200" cy="4525963"/>
          </a:xfrm>
        </p:spPr>
        <p:txBody>
          <a:bodyPr>
            <a:normAutofit/>
          </a:bodyPr>
          <a:lstStyle/>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dirty="0"/>
          </a:p>
        </p:txBody>
      </p:sp>
      <p:pic>
        <p:nvPicPr>
          <p:cNvPr id="8" name="Picture 7" descr="Women Out West: Art on the Left Coast: Hinook-Mah'iwi-Kalina'ka ..."/>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3429000" cy="4953000"/>
          </a:xfrm>
          <a:prstGeom prst="rect">
            <a:avLst/>
          </a:prstGeom>
          <a:noFill/>
          <a:ln>
            <a:noFill/>
          </a:ln>
        </p:spPr>
      </p:pic>
      <p:pic>
        <p:nvPicPr>
          <p:cNvPr id="10" name="Picture 9" descr="Fig. 14. Angel DeCora and William Dietz illustration for Yellow Star by Elaine Goodale Eastman, 1911."/>
          <p:cNvPicPr/>
          <p:nvPr/>
        </p:nvPicPr>
        <p:blipFill rotWithShape="1">
          <a:blip r:embed="rId4" cstate="print">
            <a:extLst>
              <a:ext uri="{28A0092B-C50C-407E-A947-70E740481C1C}">
                <a14:useLocalDpi xmlns:a14="http://schemas.microsoft.com/office/drawing/2010/main" val="0"/>
              </a:ext>
            </a:extLst>
          </a:blip>
          <a:srcRect l="5392" r="12377" b="3275"/>
          <a:stretch/>
        </p:blipFill>
        <p:spPr bwMode="auto">
          <a:xfrm>
            <a:off x="5943600" y="228600"/>
            <a:ext cx="3048000" cy="4019550"/>
          </a:xfrm>
          <a:prstGeom prst="rect">
            <a:avLst/>
          </a:prstGeom>
          <a:noFill/>
          <a:ln>
            <a:noFill/>
          </a:ln>
          <a:extLst>
            <a:ext uri="{53640926-AAD7-44D8-BBD7-CCE9431645EC}">
              <a14:shadowObscured xmlns:a14="http://schemas.microsoft.com/office/drawing/2010/main"/>
            </a:ext>
          </a:extLst>
        </p:spPr>
      </p:pic>
      <p:pic>
        <p:nvPicPr>
          <p:cNvPr id="11" name="Picture 10" descr="Old Indian Legends | work by Zitkala-Sa | Britannic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0227" y="4381500"/>
            <a:ext cx="3166745" cy="2438400"/>
          </a:xfrm>
          <a:prstGeom prst="rect">
            <a:avLst/>
          </a:prstGeom>
          <a:noFill/>
          <a:ln>
            <a:noFill/>
          </a:ln>
        </p:spPr>
      </p:pic>
    </p:spTree>
    <p:extLst>
      <p:ext uri="{BB962C8B-B14F-4D97-AF65-F5344CB8AC3E}">
        <p14:creationId xmlns:p14="http://schemas.microsoft.com/office/powerpoint/2010/main" val="3781311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EF927739-2714-B040-BB32-D3C0813AFA58}"/>
              </a:ext>
            </a:extLst>
          </p:cNvPr>
          <p:cNvPicPr>
            <a:picLocks noGrp="1"/>
          </p:cNvPicPr>
          <p:nvPr>
            <p:ph idx="1"/>
          </p:nvPr>
        </p:nvPicPr>
        <p:blipFill>
          <a:blip r:embed="rId2">
            <a:alphaModFix/>
            <a:extLst>
              <a:ext uri="{28A0092B-C50C-407E-A947-70E740481C1C}">
                <a14:useLocalDpi xmlns:a14="http://schemas.microsoft.com/office/drawing/2010/main" val="0"/>
              </a:ext>
            </a:extLst>
          </a:blip>
          <a:stretch>
            <a:fillRect/>
          </a:stretch>
        </p:blipFill>
        <p:spPr>
          <a:xfrm>
            <a:off x="-2438400" y="-1828800"/>
            <a:ext cx="11734800" cy="9387841"/>
          </a:xfrm>
        </p:spPr>
      </p:pic>
      <p:sp>
        <p:nvSpPr>
          <p:cNvPr id="2" name="Title 1">
            <a:extLst>
              <a:ext uri="{FF2B5EF4-FFF2-40B4-BE49-F238E27FC236}">
                <a16:creationId xmlns:a16="http://schemas.microsoft.com/office/drawing/2014/main" xmlns="" id="{B8D50790-A0C0-D34A-9221-9401E865C1DF}"/>
              </a:ext>
            </a:extLst>
          </p:cNvPr>
          <p:cNvSpPr>
            <a:spLocks noGrp="1"/>
          </p:cNvSpPr>
          <p:nvPr>
            <p:ph type="title"/>
          </p:nvPr>
        </p:nvSpPr>
        <p:spPr>
          <a:xfrm>
            <a:off x="4069976" y="152400"/>
            <a:ext cx="4953000" cy="753035"/>
          </a:xfrm>
        </p:spPr>
        <p:txBody>
          <a:bodyPr>
            <a:normAutofit fontScale="90000"/>
          </a:bodyPr>
          <a:lstStyle/>
          <a:p>
            <a:r>
              <a:rPr lang="en-US" dirty="0">
                <a:solidFill>
                  <a:schemeClr val="bg1"/>
                </a:solidFill>
              </a:rPr>
              <a:t>Opening Prayer</a:t>
            </a:r>
          </a:p>
        </p:txBody>
      </p:sp>
      <p:sp>
        <p:nvSpPr>
          <p:cNvPr id="6" name="TextBox 5">
            <a:extLst>
              <a:ext uri="{FF2B5EF4-FFF2-40B4-BE49-F238E27FC236}">
                <a16:creationId xmlns:a16="http://schemas.microsoft.com/office/drawing/2014/main" xmlns="" id="{900FEE00-C701-3A44-BDD4-B67193C36934}"/>
              </a:ext>
            </a:extLst>
          </p:cNvPr>
          <p:cNvSpPr txBox="1"/>
          <p:nvPr/>
        </p:nvSpPr>
        <p:spPr>
          <a:xfrm>
            <a:off x="4572000" y="905435"/>
            <a:ext cx="4724400" cy="3416320"/>
          </a:xfrm>
          <a:prstGeom prst="rect">
            <a:avLst/>
          </a:prstGeom>
          <a:solidFill>
            <a:schemeClr val="tx1">
              <a:lumMod val="65000"/>
              <a:lumOff val="35000"/>
              <a:alpha val="55000"/>
            </a:schemeClr>
          </a:solidFill>
        </p:spPr>
        <p:txBody>
          <a:bodyPr wrap="square" lIns="45720" rIns="45720" rtlCol="0">
            <a:spAutoFit/>
          </a:bodyPr>
          <a:lstStyle/>
          <a:p>
            <a:r>
              <a:rPr lang="en-US" sz="2000" b="1" dirty="0">
                <a:solidFill>
                  <a:schemeClr val="bg1"/>
                </a:solidFill>
              </a:rPr>
              <a:t>We honor those you called good </a:t>
            </a:r>
          </a:p>
          <a:p>
            <a:r>
              <a:rPr lang="en-US" sz="2000" b="1" dirty="0">
                <a:solidFill>
                  <a:schemeClr val="bg1"/>
                </a:solidFill>
              </a:rPr>
              <a:t>and through whom you shared </a:t>
            </a:r>
          </a:p>
          <a:p>
            <a:r>
              <a:rPr lang="en-US" sz="2000" b="1" dirty="0">
                <a:solidFill>
                  <a:schemeClr val="bg1"/>
                </a:solidFill>
              </a:rPr>
              <a:t>your message of hospitality </a:t>
            </a:r>
          </a:p>
          <a:p>
            <a:r>
              <a:rPr lang="en-US" sz="2000" b="1" dirty="0">
                <a:solidFill>
                  <a:schemeClr val="bg1"/>
                </a:solidFill>
              </a:rPr>
              <a:t>for all the earth and her inhabitants. </a:t>
            </a:r>
          </a:p>
          <a:p>
            <a:endParaRPr lang="en-US" sz="2000" b="1" dirty="0">
              <a:solidFill>
                <a:schemeClr val="bg1"/>
              </a:solidFill>
            </a:endParaRPr>
          </a:p>
          <a:p>
            <a:r>
              <a:rPr lang="en-US" sz="2000" b="1" dirty="0">
                <a:solidFill>
                  <a:schemeClr val="bg1"/>
                </a:solidFill>
              </a:rPr>
              <a:t>We recognize Native American cultures </a:t>
            </a:r>
          </a:p>
          <a:p>
            <a:r>
              <a:rPr lang="en-US" sz="2000" b="1" dirty="0">
                <a:solidFill>
                  <a:schemeClr val="bg1"/>
                </a:solidFill>
              </a:rPr>
              <a:t>that honor and respect women, </a:t>
            </a:r>
          </a:p>
          <a:p>
            <a:r>
              <a:rPr lang="en-US" b="1" dirty="0">
                <a:solidFill>
                  <a:schemeClr val="bg1"/>
                </a:solidFill>
              </a:rPr>
              <a:t>and Native American women </a:t>
            </a:r>
          </a:p>
          <a:p>
            <a:r>
              <a:rPr lang="en-US" b="1" dirty="0">
                <a:solidFill>
                  <a:schemeClr val="bg1"/>
                </a:solidFill>
              </a:rPr>
              <a:t>living into their responsibility </a:t>
            </a:r>
          </a:p>
          <a:p>
            <a:r>
              <a:rPr lang="en-US" b="1" dirty="0">
                <a:solidFill>
                  <a:schemeClr val="bg1"/>
                </a:solidFill>
              </a:rPr>
              <a:t>for the land and the people.</a:t>
            </a:r>
            <a:r>
              <a:rPr lang="en-US" sz="2000" b="1" dirty="0">
                <a:solidFill>
                  <a:schemeClr val="bg1"/>
                </a:solidFill>
              </a:rPr>
              <a:t> </a:t>
            </a:r>
          </a:p>
          <a:p>
            <a:endParaRPr lang="en-US" sz="2000" b="1" dirty="0">
              <a:solidFill>
                <a:schemeClr val="bg1"/>
              </a:solidFill>
            </a:endParaRPr>
          </a:p>
        </p:txBody>
      </p:sp>
      <p:sp>
        <p:nvSpPr>
          <p:cNvPr id="7" name="TextBox 6">
            <a:extLst>
              <a:ext uri="{FF2B5EF4-FFF2-40B4-BE49-F238E27FC236}">
                <a16:creationId xmlns:a16="http://schemas.microsoft.com/office/drawing/2014/main" xmlns="" id="{71D16217-DF3F-4648-8E79-3920A89F357D}"/>
              </a:ext>
            </a:extLst>
          </p:cNvPr>
          <p:cNvSpPr txBox="1"/>
          <p:nvPr/>
        </p:nvSpPr>
        <p:spPr>
          <a:xfrm>
            <a:off x="4069976" y="6566582"/>
            <a:ext cx="5074024" cy="369332"/>
          </a:xfrm>
          <a:prstGeom prst="rect">
            <a:avLst/>
          </a:prstGeom>
          <a:noFill/>
        </p:spPr>
        <p:txBody>
          <a:bodyPr wrap="square" rtlCol="0">
            <a:spAutoFit/>
          </a:bodyPr>
          <a:lstStyle/>
          <a:p>
            <a:r>
              <a:rPr lang="en-US" sz="1400" dirty="0">
                <a:solidFill>
                  <a:schemeClr val="bg1"/>
                </a:solidFill>
              </a:rPr>
              <a:t>Rev. Dr. Suzanne Wenonah Duchesne, permission to use by request.</a:t>
            </a:r>
            <a:r>
              <a:rPr lang="en-US" dirty="0">
                <a:solidFill>
                  <a:schemeClr val="bg1"/>
                </a:solidFill>
              </a:rPr>
              <a:t> </a:t>
            </a:r>
          </a:p>
        </p:txBody>
      </p:sp>
    </p:spTree>
    <p:extLst>
      <p:ext uri="{BB962C8B-B14F-4D97-AF65-F5344CB8AC3E}">
        <p14:creationId xmlns:p14="http://schemas.microsoft.com/office/powerpoint/2010/main" val="18735814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5200" y="533400"/>
            <a:ext cx="5181600" cy="3429000"/>
          </a:xfrm>
        </p:spPr>
        <p:txBody>
          <a:bodyPr>
            <a:normAutofit/>
          </a:bodyPr>
          <a:lstStyle/>
          <a:p>
            <a:pPr marL="1828800" lvl="4" indent="0">
              <a:buNone/>
            </a:pPr>
            <a:r>
              <a:rPr lang="en-US" dirty="0"/>
              <a:t>	</a:t>
            </a:r>
          </a:p>
          <a:p>
            <a:pPr marL="1828800" lvl="4" indent="0">
              <a:buNone/>
            </a:pPr>
            <a:endParaRPr lang="en-US" dirty="0"/>
          </a:p>
        </p:txBody>
      </p:sp>
      <p:sp>
        <p:nvSpPr>
          <p:cNvPr id="4" name="Title 3"/>
          <p:cNvSpPr>
            <a:spLocks noGrp="1"/>
          </p:cNvSpPr>
          <p:nvPr>
            <p:ph type="title"/>
          </p:nvPr>
        </p:nvSpPr>
        <p:spPr>
          <a:xfrm>
            <a:off x="3429000" y="274638"/>
            <a:ext cx="5257800" cy="3230562"/>
          </a:xfrm>
        </p:spPr>
        <p:txBody>
          <a:bodyPr>
            <a:normAutofit/>
          </a:bodyPr>
          <a:lstStyle/>
          <a:p>
            <a:pPr algn="l"/>
            <a:r>
              <a:rPr lang="en-US" sz="3600" b="1" dirty="0">
                <a:latin typeface="+mn-lt"/>
              </a:rPr>
              <a:t>Outstanding in the field of </a:t>
            </a:r>
            <a:br>
              <a:rPr lang="en-US" sz="3600" b="1" dirty="0">
                <a:latin typeface="+mn-lt"/>
              </a:rPr>
            </a:br>
            <a:r>
              <a:rPr lang="en-US" sz="3600" b="1" dirty="0">
                <a:latin typeface="+mn-lt"/>
              </a:rPr>
              <a:t>engineering, research, </a:t>
            </a:r>
            <a:br>
              <a:rPr lang="en-US" sz="3600" b="1" dirty="0">
                <a:latin typeface="+mn-lt"/>
              </a:rPr>
            </a:br>
            <a:r>
              <a:rPr lang="en-US" sz="3600" b="1" dirty="0">
                <a:latin typeface="+mn-lt"/>
              </a:rPr>
              <a:t>biology, medicine</a:t>
            </a:r>
          </a:p>
        </p:txBody>
      </p:sp>
      <p:pic>
        <p:nvPicPr>
          <p:cNvPr id="5" name="Picture 4" descr="Indian Feathers | Designs Indian Feathers Connected With Ornaments ..."/>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0" y="171450"/>
            <a:ext cx="3476626" cy="3581400"/>
          </a:xfrm>
          <a:prstGeom prst="rect">
            <a:avLst/>
          </a:prstGeom>
          <a:noFill/>
          <a:ln>
            <a:noFill/>
          </a:ln>
        </p:spPr>
      </p:pic>
      <p:pic>
        <p:nvPicPr>
          <p:cNvPr id="6" name="Picture 5" descr="New 50ft statue &quot;Dignity&quot; that just went up in South Dakota : pics ..."/>
          <p:cNvPicPr/>
          <p:nvPr/>
        </p:nvPicPr>
        <p:blipFill>
          <a:blip r:embed="rId5" cstate="print">
            <a:extLst>
              <a:ext uri="{BEBA8EAE-BF5A-486C-A8C5-ECC9F3942E4B}">
                <a14:imgProps xmlns:a14="http://schemas.microsoft.com/office/drawing/2010/main">
                  <a14:imgLayer r:embed="rId6">
                    <a14:imgEffect>
                      <a14:backgroundRemoval t="10104" b="90104" l="10000" r="90000">
                        <a14:foregroundMark x1="62639" y1="80417" x2="62639" y2="80417"/>
                        <a14:backgroundMark x1="49167" y1="75417" x2="60278" y2="75417"/>
                        <a14:backgroundMark x1="55556" y1="70729" x2="53611" y2="71458"/>
                        <a14:backgroundMark x1="50556" y1="73229" x2="61944" y2="90208"/>
                        <a14:backgroundMark x1="71528" y1="89063" x2="76667" y2="67813"/>
                        <a14:backgroundMark x1="75833" y1="70313" x2="73333" y2="70208"/>
                        <a14:backgroundMark x1="76667" y1="67813" x2="65833" y2="68229"/>
                        <a14:backgroundMark x1="65833" y1="68229" x2="52639" y2="72083"/>
                      </a14:backgroundRemoval>
                    </a14:imgEffect>
                  </a14:imgLayer>
                </a14:imgProps>
              </a:ext>
              <a:ext uri="{28A0092B-C50C-407E-A947-70E740481C1C}">
                <a14:useLocalDpi xmlns:a14="http://schemas.microsoft.com/office/drawing/2010/main" val="0"/>
              </a:ext>
            </a:extLst>
          </a:blip>
          <a:srcRect/>
          <a:stretch>
            <a:fillRect/>
          </a:stretch>
        </p:blipFill>
        <p:spPr bwMode="auto">
          <a:xfrm>
            <a:off x="5715000" y="2438400"/>
            <a:ext cx="3676650" cy="4686300"/>
          </a:xfrm>
          <a:prstGeom prst="rect">
            <a:avLst/>
          </a:prstGeom>
          <a:noFill/>
          <a:ln>
            <a:noFill/>
          </a:ln>
        </p:spPr>
      </p:pic>
    </p:spTree>
    <p:extLst>
      <p:ext uri="{BB962C8B-B14F-4D97-AF65-F5344CB8AC3E}">
        <p14:creationId xmlns:p14="http://schemas.microsoft.com/office/powerpoint/2010/main" val="31343927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Mary Golda Ross</a:t>
            </a:r>
            <a:br>
              <a:rPr lang="en-US" b="1" dirty="0"/>
            </a:br>
            <a:r>
              <a:rPr lang="en-US" sz="3100" b="1" dirty="0"/>
              <a:t>Cherokee Nation (1908-2008)</a:t>
            </a:r>
            <a:br>
              <a:rPr lang="en-US" sz="3100" b="1" dirty="0"/>
            </a:br>
            <a:endParaRPr lang="en-US" sz="3100" b="1" dirty="0"/>
          </a:p>
        </p:txBody>
      </p:sp>
      <p:sp>
        <p:nvSpPr>
          <p:cNvPr id="3" name="Content Placeholder 2"/>
          <p:cNvSpPr>
            <a:spLocks noGrp="1"/>
          </p:cNvSpPr>
          <p:nvPr>
            <p:ph idx="1"/>
          </p:nvPr>
        </p:nvSpPr>
        <p:spPr>
          <a:xfrm>
            <a:off x="457200" y="1219200"/>
            <a:ext cx="8229600" cy="4906963"/>
          </a:xfrm>
        </p:spPr>
        <p:txBody>
          <a:bodyPr/>
          <a:lstStyle/>
          <a:p>
            <a:pPr lvl="0"/>
            <a:r>
              <a:rPr lang="en-US" sz="2800" b="1" dirty="0"/>
              <a:t>Great-great granddaughter of Cherokee Chief</a:t>
            </a:r>
          </a:p>
          <a:p>
            <a:pPr lvl="0"/>
            <a:r>
              <a:rPr lang="en-US" sz="2800" b="1" dirty="0"/>
              <a:t>First known Native American female engineer</a:t>
            </a:r>
          </a:p>
          <a:p>
            <a:pPr lvl="0"/>
            <a:r>
              <a:rPr lang="en-US" sz="2800" b="1" dirty="0"/>
              <a:t>Worked on a secretive project at Lockheed</a:t>
            </a:r>
          </a:p>
          <a:p>
            <a:pPr lvl="0"/>
            <a:r>
              <a:rPr lang="en-US" sz="2800" b="1" dirty="0"/>
              <a:t>Honored in the Native American $1 coin series</a:t>
            </a:r>
          </a:p>
          <a:p>
            <a:pPr lvl="0"/>
            <a:r>
              <a:rPr lang="en-US" sz="2800" b="1" dirty="0"/>
              <a:t>Featured in a Google Doodle</a:t>
            </a:r>
          </a:p>
          <a:p>
            <a:pPr lvl="0"/>
            <a:endParaRPr lang="en-US" sz="2800" b="1" dirty="0"/>
          </a:p>
          <a:p>
            <a:r>
              <a:rPr lang="en-US" b="1" dirty="0"/>
              <a:t>                       </a:t>
            </a:r>
          </a:p>
        </p:txBody>
      </p:sp>
      <p:pic>
        <p:nvPicPr>
          <p:cNvPr id="4" name="Picture 3" descr="C:\Users\Verna\Documents\mary golda ross photo (3).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3200400"/>
            <a:ext cx="2591752" cy="3524250"/>
          </a:xfrm>
          <a:prstGeom prst="rect">
            <a:avLst/>
          </a:prstGeom>
          <a:noFill/>
          <a:ln>
            <a:noFill/>
          </a:ln>
        </p:spPr>
      </p:pic>
      <p:pic>
        <p:nvPicPr>
          <p:cNvPr id="5" name="Picture 4" descr="Pioneer Hall of Fame Inductees | Women in Aviation International"/>
          <p:cNvPicPr/>
          <p:nvPr/>
        </p:nvPicPr>
        <p:blipFill>
          <a:blip r:embed="rId4">
            <a:extLst>
              <a:ext uri="{28A0092B-C50C-407E-A947-70E740481C1C}">
                <a14:useLocalDpi xmlns:a14="http://schemas.microsoft.com/office/drawing/2010/main" val="0"/>
              </a:ext>
            </a:extLst>
          </a:blip>
          <a:srcRect/>
          <a:stretch>
            <a:fillRect/>
          </a:stretch>
        </p:blipFill>
        <p:spPr bwMode="auto">
          <a:xfrm>
            <a:off x="381000" y="3962400"/>
            <a:ext cx="2133600" cy="2143125"/>
          </a:xfrm>
          <a:prstGeom prst="rect">
            <a:avLst/>
          </a:prstGeom>
          <a:noFill/>
          <a:ln>
            <a:noFill/>
          </a:ln>
        </p:spPr>
      </p:pic>
      <p:pic>
        <p:nvPicPr>
          <p:cNvPr id="6" name="Picture 5" descr="C:\Users\Verna\Documents\mary golda ross coin (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3962400"/>
            <a:ext cx="2409825" cy="2409825"/>
          </a:xfrm>
          <a:prstGeom prst="rect">
            <a:avLst/>
          </a:prstGeom>
          <a:noFill/>
          <a:ln>
            <a:noFill/>
          </a:ln>
        </p:spPr>
      </p:pic>
    </p:spTree>
    <p:extLst>
      <p:ext uri="{BB962C8B-B14F-4D97-AF65-F5344CB8AC3E}">
        <p14:creationId xmlns:p14="http://schemas.microsoft.com/office/powerpoint/2010/main" val="277209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a:bodyPr>
          <a:lstStyle/>
          <a:p>
            <a:r>
              <a:rPr lang="en-US" b="1" dirty="0"/>
              <a:t>She Reached for the Stars</a:t>
            </a:r>
            <a:r>
              <a:rPr lang="en-US" dirty="0"/>
              <a:t/>
            </a:r>
            <a:br>
              <a:rPr lang="en-US" dirty="0"/>
            </a:br>
            <a:endParaRPr lang="en-US" sz="3600" b="1" i="1" dirty="0"/>
          </a:p>
        </p:txBody>
      </p:sp>
      <p:pic>
        <p:nvPicPr>
          <p:cNvPr id="4" name="Content Placeholder 3" descr="Mary Golda Ross: Ad Astra per Astra. Acrylic on canvas, 30&quot; x 40&quot;.">
            <a:hlinkClick r:id="rId3"/>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1000" y="1371600"/>
            <a:ext cx="4800600" cy="3352800"/>
          </a:xfrm>
          <a:prstGeom prst="rect">
            <a:avLst/>
          </a:prstGeom>
          <a:noFill/>
          <a:ln>
            <a:noFill/>
          </a:ln>
        </p:spPr>
      </p:pic>
      <p:sp>
        <p:nvSpPr>
          <p:cNvPr id="5" name="Rectangle 4"/>
          <p:cNvSpPr/>
          <p:nvPr/>
        </p:nvSpPr>
        <p:spPr>
          <a:xfrm>
            <a:off x="3276600" y="1447801"/>
            <a:ext cx="5638800" cy="1200329"/>
          </a:xfrm>
          <a:prstGeom prst="rect">
            <a:avLst/>
          </a:prstGeom>
        </p:spPr>
        <p:txBody>
          <a:bodyPr wrap="square">
            <a:spAutoFit/>
          </a:bodyPr>
          <a:lstStyle/>
          <a:p>
            <a:pPr algn="r"/>
            <a:r>
              <a:rPr lang="en-US" b="1" i="1" dirty="0"/>
              <a:t>Mary Golda Ross:  Ad Astra per Astra</a:t>
            </a:r>
            <a:br>
              <a:rPr lang="en-US" b="1" i="1" dirty="0"/>
            </a:br>
            <a:r>
              <a:rPr lang="en-US" b="1" dirty="0"/>
              <a:t>by Cherokee artist America Meredith</a:t>
            </a:r>
          </a:p>
          <a:p>
            <a:pPr algn="r"/>
            <a:endParaRPr lang="en-US" b="1" i="1" dirty="0"/>
          </a:p>
          <a:p>
            <a:pPr algn="r"/>
            <a:r>
              <a:rPr lang="en-US" b="1" i="1" dirty="0"/>
              <a:t>“What’s My Line?” - 1958</a:t>
            </a:r>
            <a:endParaRPr lang="en-US" dirty="0"/>
          </a:p>
        </p:txBody>
      </p:sp>
      <p:pic>
        <p:nvPicPr>
          <p:cNvPr id="6" name="Picture 5" descr="Mary G. Ross’ 110th Birthday"/>
          <p:cNvPicPr/>
          <p:nvPr/>
        </p:nvPicPr>
        <p:blipFill>
          <a:blip r:embed="rId5">
            <a:extLst>
              <a:ext uri="{28A0092B-C50C-407E-A947-70E740481C1C}">
                <a14:useLocalDpi xmlns:a14="http://schemas.microsoft.com/office/drawing/2010/main" val="0"/>
              </a:ext>
            </a:extLst>
          </a:blip>
          <a:srcRect/>
          <a:stretch>
            <a:fillRect/>
          </a:stretch>
        </p:blipFill>
        <p:spPr bwMode="auto">
          <a:xfrm>
            <a:off x="1752600" y="4732020"/>
            <a:ext cx="5314950" cy="2125980"/>
          </a:xfrm>
          <a:prstGeom prst="rect">
            <a:avLst/>
          </a:prstGeom>
          <a:noFill/>
          <a:ln>
            <a:noFill/>
          </a:ln>
        </p:spPr>
      </p:pic>
      <p:pic>
        <p:nvPicPr>
          <p:cNvPr id="7" name="Picture 6" descr="C:\Users\Verna\Documents\mary golda ross whats my line (2).jpg"/>
          <p:cNvPicPr/>
          <p:nvPr/>
        </p:nvPicPr>
        <p:blipFill>
          <a:blip r:embed="rId6">
            <a:extLst>
              <a:ext uri="{28A0092B-C50C-407E-A947-70E740481C1C}">
                <a14:useLocalDpi xmlns:a14="http://schemas.microsoft.com/office/drawing/2010/main" val="0"/>
              </a:ext>
            </a:extLst>
          </a:blip>
          <a:srcRect/>
          <a:stretch>
            <a:fillRect/>
          </a:stretch>
        </p:blipFill>
        <p:spPr bwMode="auto">
          <a:xfrm>
            <a:off x="5410200" y="2743200"/>
            <a:ext cx="3505200" cy="1828800"/>
          </a:xfrm>
          <a:prstGeom prst="rect">
            <a:avLst/>
          </a:prstGeom>
          <a:noFill/>
          <a:ln>
            <a:noFill/>
          </a:ln>
        </p:spPr>
      </p:pic>
    </p:spTree>
    <p:extLst>
      <p:ext uri="{BB962C8B-B14F-4D97-AF65-F5344CB8AC3E}">
        <p14:creationId xmlns:p14="http://schemas.microsoft.com/office/powerpoint/2010/main" val="8165432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Floy Agnes “Aggie” Lee</a:t>
            </a:r>
            <a:br>
              <a:rPr lang="en-US" b="1" dirty="0"/>
            </a:br>
            <a:r>
              <a:rPr lang="en-US" sz="3100" b="1" dirty="0"/>
              <a:t>Santa Clara Pueblo  (1922-2018)</a:t>
            </a:r>
            <a:r>
              <a:rPr lang="en-US" sz="3100" dirty="0"/>
              <a:t/>
            </a:r>
            <a:br>
              <a:rPr lang="en-US" sz="3100" dirty="0"/>
            </a:br>
            <a:endParaRPr lang="en-US" sz="3100" dirty="0"/>
          </a:p>
        </p:txBody>
      </p:sp>
      <p:sp>
        <p:nvSpPr>
          <p:cNvPr id="3" name="Content Placeholder 2"/>
          <p:cNvSpPr>
            <a:spLocks noGrp="1"/>
          </p:cNvSpPr>
          <p:nvPr>
            <p:ph idx="1"/>
          </p:nvPr>
        </p:nvSpPr>
        <p:spPr>
          <a:xfrm>
            <a:off x="457200" y="1371600"/>
            <a:ext cx="8229600" cy="4754563"/>
          </a:xfrm>
        </p:spPr>
        <p:txBody>
          <a:bodyPr>
            <a:normAutofit/>
          </a:bodyPr>
          <a:lstStyle/>
          <a:p>
            <a:pPr lvl="0"/>
            <a:r>
              <a:rPr lang="en-US" sz="2800" b="1" dirty="0"/>
              <a:t>Her parents taught at an Indian boarding school</a:t>
            </a:r>
            <a:endParaRPr lang="en-US" sz="2800" dirty="0"/>
          </a:p>
          <a:p>
            <a:pPr lvl="0"/>
            <a:r>
              <a:rPr lang="en-US" sz="2800" b="1" dirty="0"/>
              <a:t>Took flying lessons to join the Women’s Air Force</a:t>
            </a:r>
            <a:endParaRPr lang="en-US" sz="2800" dirty="0"/>
          </a:p>
          <a:p>
            <a:pPr lvl="0"/>
            <a:r>
              <a:rPr lang="en-US" sz="2800" b="1" dirty="0"/>
              <a:t>Earned a degree in biology and worked in a research lab</a:t>
            </a:r>
            <a:endParaRPr lang="en-US" sz="2800" dirty="0"/>
          </a:p>
          <a:p>
            <a:pPr lvl="0"/>
            <a:r>
              <a:rPr lang="en-US" sz="2800" b="1" dirty="0"/>
              <a:t>Recruited to work at Los Alamos </a:t>
            </a:r>
          </a:p>
          <a:p>
            <a:pPr marL="0" lvl="0" indent="0">
              <a:buNone/>
            </a:pPr>
            <a:r>
              <a:rPr lang="en-US" sz="2800" b="1" dirty="0"/>
              <a:t>     and the Manhattan Project</a:t>
            </a:r>
            <a:endParaRPr lang="en-US" dirty="0"/>
          </a:p>
          <a:p>
            <a:pPr marL="0" indent="0">
              <a:buNone/>
            </a:pPr>
            <a:endParaRPr lang="en-US" dirty="0"/>
          </a:p>
          <a:p>
            <a:endParaRPr lang="en-US" dirty="0"/>
          </a:p>
        </p:txBody>
      </p:sp>
      <p:pic>
        <p:nvPicPr>
          <p:cNvPr id="4" name="Picture 3" descr="Floy Agnes Lee">
            <a:hlinkClick r:id="rId3" invalidUrl="https://www.atomicheritage.org/sites/default/files/Floy Lee cropped 3.jpg"/>
          </p:cNvPr>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124200"/>
            <a:ext cx="3333750" cy="3457575"/>
          </a:xfrm>
          <a:prstGeom prst="rect">
            <a:avLst/>
          </a:prstGeom>
          <a:noFill/>
          <a:ln>
            <a:noFill/>
          </a:ln>
        </p:spPr>
      </p:pic>
    </p:spTree>
    <p:extLst>
      <p:ext uri="{BB962C8B-B14F-4D97-AF65-F5344CB8AC3E}">
        <p14:creationId xmlns:p14="http://schemas.microsoft.com/office/powerpoint/2010/main" val="9413021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normAutofit fontScale="90000"/>
          </a:bodyPr>
          <a:lstStyle/>
          <a:p>
            <a:r>
              <a:rPr lang="en-US" sz="4000" b="1" dirty="0"/>
              <a:t>From The Manhattan Project to</a:t>
            </a:r>
            <a:br>
              <a:rPr lang="en-US" sz="4000" b="1" dirty="0"/>
            </a:br>
            <a:r>
              <a:rPr lang="en-US" sz="4000" b="1" dirty="0"/>
              <a:t>STEM Education</a:t>
            </a:r>
            <a:br>
              <a:rPr lang="en-US" sz="4000" b="1" dirty="0"/>
            </a:br>
            <a:endParaRPr lang="en-US" sz="4000" b="1" dirty="0"/>
          </a:p>
        </p:txBody>
      </p:sp>
      <p:pic>
        <p:nvPicPr>
          <p:cNvPr id="4" name="Content Placeholder 3" descr="C:\Users\Verna\Documents\floy agnes lee (2).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543050"/>
            <a:ext cx="3429000" cy="4400550"/>
          </a:xfrm>
          <a:prstGeom prst="rect">
            <a:avLst/>
          </a:prstGeom>
          <a:noFill/>
          <a:ln>
            <a:noFill/>
          </a:ln>
        </p:spPr>
      </p:pic>
      <p:pic>
        <p:nvPicPr>
          <p:cNvPr id="5" name="Picture 4" descr="Illustration of Floy Agnes Lee, a researcher in Los Alamos during the Manhattan Project."/>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1524000"/>
            <a:ext cx="3352800" cy="4343400"/>
          </a:xfrm>
          <a:prstGeom prst="rect">
            <a:avLst/>
          </a:prstGeom>
          <a:noFill/>
          <a:ln>
            <a:noFill/>
          </a:ln>
        </p:spPr>
      </p:pic>
    </p:spTree>
    <p:extLst>
      <p:ext uri="{BB962C8B-B14F-4D97-AF65-F5344CB8AC3E}">
        <p14:creationId xmlns:p14="http://schemas.microsoft.com/office/powerpoint/2010/main" val="29179375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fontScale="90000"/>
          </a:bodyPr>
          <a:lstStyle/>
          <a:p>
            <a:r>
              <a:rPr lang="en-US" sz="4000" b="1" dirty="0">
                <a:latin typeface="+mn-lt"/>
              </a:rPr>
              <a:t>Isabella </a:t>
            </a:r>
            <a:r>
              <a:rPr lang="en-US" sz="4000" b="1" dirty="0" err="1">
                <a:latin typeface="+mn-lt"/>
              </a:rPr>
              <a:t>Kauakea</a:t>
            </a:r>
            <a:r>
              <a:rPr lang="en-US" sz="4000" b="1" dirty="0">
                <a:latin typeface="+mn-lt"/>
              </a:rPr>
              <a:t> </a:t>
            </a:r>
            <a:r>
              <a:rPr lang="en-US" sz="4000" b="1" dirty="0" err="1">
                <a:latin typeface="+mn-lt"/>
              </a:rPr>
              <a:t>Yau</a:t>
            </a:r>
            <a:r>
              <a:rPr lang="en-US" sz="4000" b="1" dirty="0">
                <a:latin typeface="+mn-lt"/>
              </a:rPr>
              <a:t> Yung </a:t>
            </a:r>
            <a:r>
              <a:rPr lang="en-US" sz="4000" b="1" dirty="0" err="1">
                <a:latin typeface="+mn-lt"/>
              </a:rPr>
              <a:t>Aiona</a:t>
            </a:r>
            <a:r>
              <a:rPr lang="en-US" sz="4000" b="1" dirty="0">
                <a:latin typeface="+mn-lt"/>
              </a:rPr>
              <a:t> Abbott</a:t>
            </a:r>
            <a:r>
              <a:rPr lang="en-US" dirty="0"/>
              <a:t/>
            </a:r>
            <a:br>
              <a:rPr lang="en-US" dirty="0"/>
            </a:br>
            <a:r>
              <a:rPr lang="en-US" sz="3100" b="1" dirty="0">
                <a:latin typeface="+mn-lt"/>
              </a:rPr>
              <a:t>Native Hawaiian (1919-2010)</a:t>
            </a:r>
            <a:br>
              <a:rPr lang="en-US" sz="3100" b="1" dirty="0">
                <a:latin typeface="+mn-lt"/>
              </a:rPr>
            </a:br>
            <a:r>
              <a:rPr lang="en-US" sz="3100" b="1" dirty="0" err="1">
                <a:latin typeface="+mn-lt"/>
              </a:rPr>
              <a:t>Kauakea</a:t>
            </a:r>
            <a:r>
              <a:rPr lang="en-US" sz="3100" b="1" dirty="0">
                <a:latin typeface="+mn-lt"/>
              </a:rPr>
              <a:t> = “white rain of Hana”</a:t>
            </a:r>
            <a:br>
              <a:rPr lang="en-US" sz="3100" b="1" dirty="0">
                <a:latin typeface="+mn-lt"/>
              </a:rPr>
            </a:br>
            <a:endParaRPr lang="en-US" sz="3100" b="1" dirty="0">
              <a:latin typeface="+mn-lt"/>
            </a:endParaRPr>
          </a:p>
        </p:txBody>
      </p:sp>
      <p:sp>
        <p:nvSpPr>
          <p:cNvPr id="3" name="Content Placeholder 2"/>
          <p:cNvSpPr>
            <a:spLocks noGrp="1"/>
          </p:cNvSpPr>
          <p:nvPr>
            <p:ph idx="1"/>
          </p:nvPr>
        </p:nvSpPr>
        <p:spPr/>
        <p:txBody>
          <a:bodyPr>
            <a:noAutofit/>
          </a:bodyPr>
          <a:lstStyle/>
          <a:p>
            <a:pPr lvl="0"/>
            <a:r>
              <a:rPr lang="en-US" sz="2400" b="1" dirty="0"/>
              <a:t>Learned from her mother about Hawaii’s edible seaweed and native plants</a:t>
            </a:r>
          </a:p>
          <a:p>
            <a:pPr lvl="0"/>
            <a:r>
              <a:rPr lang="en-US" sz="2400" b="1" dirty="0"/>
              <a:t>First Native Hawaiian woman to earn a doctorate in science</a:t>
            </a:r>
          </a:p>
          <a:p>
            <a:pPr lvl="0"/>
            <a:r>
              <a:rPr lang="en-US" sz="2400" b="1" dirty="0"/>
              <a:t>First woman on the biological sciences faculty at Stanford</a:t>
            </a:r>
          </a:p>
          <a:p>
            <a:r>
              <a:rPr lang="en-US" sz="2400" b="1" dirty="0"/>
              <a:t>Published books in her field and won many awards </a:t>
            </a:r>
          </a:p>
          <a:p>
            <a:r>
              <a:rPr lang="en-US" sz="2400" b="1" dirty="0"/>
              <a:t>Became the world’s leading expert on Hawaiian seaweeds</a:t>
            </a:r>
          </a:p>
          <a:p>
            <a:pPr marL="0" indent="0">
              <a:buNone/>
            </a:pPr>
            <a:r>
              <a:rPr lang="en-US" sz="2400" b="1" dirty="0"/>
              <a:t>         </a:t>
            </a:r>
            <a:br>
              <a:rPr lang="en-US" sz="2400" b="1" dirty="0"/>
            </a:br>
            <a:endParaRPr lang="en-US" sz="2400" b="1" dirty="0"/>
          </a:p>
        </p:txBody>
      </p:sp>
      <p:pic>
        <p:nvPicPr>
          <p:cNvPr id="4" name="Picture 3" descr="Isabella Abbott at the age of 90 in her laboratory."/>
          <p:cNvPicPr/>
          <p:nvPr/>
        </p:nvPicPr>
        <p:blipFill>
          <a:blip r:embed="rId3">
            <a:extLst>
              <a:ext uri="{28A0092B-C50C-407E-A947-70E740481C1C}">
                <a14:useLocalDpi xmlns:a14="http://schemas.microsoft.com/office/drawing/2010/main" val="0"/>
              </a:ext>
            </a:extLst>
          </a:blip>
          <a:srcRect/>
          <a:stretch>
            <a:fillRect/>
          </a:stretch>
        </p:blipFill>
        <p:spPr bwMode="auto">
          <a:xfrm>
            <a:off x="781050" y="4200525"/>
            <a:ext cx="3505200" cy="2419350"/>
          </a:xfrm>
          <a:prstGeom prst="rect">
            <a:avLst/>
          </a:prstGeom>
          <a:noFill/>
          <a:ln>
            <a:noFill/>
          </a:ln>
        </p:spPr>
      </p:pic>
      <p:pic>
        <p:nvPicPr>
          <p:cNvPr id="5" name="Picture 4" descr="Izzie Abbott">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200525"/>
            <a:ext cx="3371850" cy="2400300"/>
          </a:xfrm>
          <a:prstGeom prst="rect">
            <a:avLst/>
          </a:prstGeom>
          <a:noFill/>
          <a:ln>
            <a:noFill/>
          </a:ln>
        </p:spPr>
      </p:pic>
    </p:spTree>
    <p:extLst>
      <p:ext uri="{BB962C8B-B14F-4D97-AF65-F5344CB8AC3E}">
        <p14:creationId xmlns:p14="http://schemas.microsoft.com/office/powerpoint/2010/main" val="41794662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Lady of </a:t>
            </a:r>
            <a:r>
              <a:rPr lang="en-US" dirty="0" err="1"/>
              <a:t>Limu</a:t>
            </a:r>
            <a:r>
              <a:rPr lang="en-US" dirty="0"/>
              <a:t>”</a:t>
            </a:r>
          </a:p>
        </p:txBody>
      </p:sp>
      <p:sp>
        <p:nvSpPr>
          <p:cNvPr id="3" name="Content Placeholder 2"/>
          <p:cNvSpPr>
            <a:spLocks noGrp="1"/>
          </p:cNvSpPr>
          <p:nvPr>
            <p:ph idx="1"/>
          </p:nvPr>
        </p:nvSpPr>
        <p:spPr>
          <a:xfrm>
            <a:off x="533400" y="1219200"/>
            <a:ext cx="8229600" cy="4906963"/>
          </a:xfrm>
        </p:spPr>
        <p:txBody>
          <a:bodyPr/>
          <a:lstStyle/>
          <a:p>
            <a:pPr marL="0" indent="0">
              <a:buNone/>
            </a:pPr>
            <a:r>
              <a:rPr lang="en-US" sz="2800" i="1" dirty="0"/>
              <a:t>“Izzie Abbott's seaweed expertise ranged from the scientific to the savory.” </a:t>
            </a:r>
            <a:r>
              <a:rPr lang="en-US" sz="1800" b="1" dirty="0"/>
              <a:t>Stanford Magazine</a:t>
            </a:r>
          </a:p>
        </p:txBody>
      </p:sp>
      <p:pic>
        <p:nvPicPr>
          <p:cNvPr id="4" name="Picture 3" descr="C:\Users\Verna\Documents\isabella abbott book photo (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0390" y="2057400"/>
            <a:ext cx="3474085" cy="2209800"/>
          </a:xfrm>
          <a:prstGeom prst="rect">
            <a:avLst/>
          </a:prstGeom>
          <a:noFill/>
          <a:ln>
            <a:noFill/>
          </a:ln>
        </p:spPr>
      </p:pic>
      <p:pic>
        <p:nvPicPr>
          <p:cNvPr id="5" name="Picture 4" descr="limu kala seaweed"/>
          <p:cNvPicPr/>
          <p:nvPr/>
        </p:nvPicPr>
        <p:blipFill>
          <a:blip r:embed="rId4">
            <a:extLst>
              <a:ext uri="{28A0092B-C50C-407E-A947-70E740481C1C}">
                <a14:useLocalDpi xmlns:a14="http://schemas.microsoft.com/office/drawing/2010/main" val="0"/>
              </a:ext>
            </a:extLst>
          </a:blip>
          <a:srcRect/>
          <a:stretch>
            <a:fillRect/>
          </a:stretch>
        </p:blipFill>
        <p:spPr bwMode="auto">
          <a:xfrm>
            <a:off x="76200" y="3124200"/>
            <a:ext cx="2301875" cy="3314700"/>
          </a:xfrm>
          <a:prstGeom prst="rect">
            <a:avLst/>
          </a:prstGeom>
          <a:noFill/>
          <a:ln>
            <a:noFill/>
          </a:ln>
        </p:spPr>
      </p:pic>
      <p:pic>
        <p:nvPicPr>
          <p:cNvPr id="6" name="Picture 5" descr="C:\Users\Verna\Documents\isabella abbott photo (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7125" y="2286000"/>
            <a:ext cx="2895600" cy="3771900"/>
          </a:xfrm>
          <a:prstGeom prst="rect">
            <a:avLst/>
          </a:prstGeom>
          <a:noFill/>
          <a:ln>
            <a:noFill/>
          </a:ln>
        </p:spPr>
      </p:pic>
      <p:pic>
        <p:nvPicPr>
          <p:cNvPr id="7" name="Picture 6" descr="Izzie Abbott on O'ahu with her students.">
            <a:hlinkClick r:id="rId6" tooltip="&quot;Izzie Abbott on O'ahu with her students.&quot;"/>
          </p:cNvPr>
          <p:cNvPicPr/>
          <p:nvPr/>
        </p:nvPicPr>
        <p:blipFill>
          <a:blip r:embed="rId7">
            <a:extLst>
              <a:ext uri="{28A0092B-C50C-407E-A947-70E740481C1C}">
                <a14:useLocalDpi xmlns:a14="http://schemas.microsoft.com/office/drawing/2010/main" val="0"/>
              </a:ext>
            </a:extLst>
          </a:blip>
          <a:srcRect/>
          <a:stretch>
            <a:fillRect/>
          </a:stretch>
        </p:blipFill>
        <p:spPr bwMode="auto">
          <a:xfrm>
            <a:off x="5660390" y="4419600"/>
            <a:ext cx="3331210" cy="2238375"/>
          </a:xfrm>
          <a:prstGeom prst="rect">
            <a:avLst/>
          </a:prstGeom>
          <a:noFill/>
          <a:ln>
            <a:noFill/>
          </a:ln>
        </p:spPr>
      </p:pic>
    </p:spTree>
    <p:extLst>
      <p:ext uri="{BB962C8B-B14F-4D97-AF65-F5344CB8AC3E}">
        <p14:creationId xmlns:p14="http://schemas.microsoft.com/office/powerpoint/2010/main" val="42480099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dian Feathers | Designs Indian Feathers Connected With Ornaments ..."/>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52400" y="1219200"/>
            <a:ext cx="3733800" cy="3675856"/>
          </a:xfrm>
          <a:prstGeom prst="rect">
            <a:avLst/>
          </a:prstGeom>
          <a:noFill/>
          <a:ln>
            <a:noFill/>
          </a:ln>
        </p:spPr>
      </p:pic>
      <p:sp>
        <p:nvSpPr>
          <p:cNvPr id="3" name="Content Placeholder 2"/>
          <p:cNvSpPr>
            <a:spLocks noGrp="1"/>
          </p:cNvSpPr>
          <p:nvPr>
            <p:ph idx="4294967295"/>
          </p:nvPr>
        </p:nvSpPr>
        <p:spPr>
          <a:xfrm>
            <a:off x="0" y="1600200"/>
            <a:ext cx="8229600" cy="4525963"/>
          </a:xfrm>
        </p:spPr>
        <p:txBody>
          <a:bodyPr/>
          <a:lstStyle/>
          <a:p>
            <a:pPr marL="0" indent="0">
              <a:buNone/>
            </a:pPr>
            <a:r>
              <a:rPr lang="en-US" b="1" i="1" dirty="0"/>
              <a:t>			       Outstanding women </a:t>
            </a:r>
            <a:endParaRPr lang="en-US" dirty="0"/>
          </a:p>
          <a:p>
            <a:pPr marL="0" indent="0">
              <a:buNone/>
            </a:pPr>
            <a:r>
              <a:rPr lang="en-US" b="1" i="1" dirty="0"/>
              <a:t>			       In the arts</a:t>
            </a:r>
            <a:endParaRPr lang="en-US" dirty="0"/>
          </a:p>
        </p:txBody>
      </p:sp>
      <p:pic>
        <p:nvPicPr>
          <p:cNvPr id="5" name="Picture 4" descr="New 50ft statue &quot;Dignity&quot; that just went up in South Dakota : pics ..."/>
          <p:cNvPicPr/>
          <p:nvPr/>
        </p:nvPicPr>
        <p:blipFill>
          <a:blip r:embed="rId5" cstate="print">
            <a:extLst>
              <a:ext uri="{BEBA8EAE-BF5A-486C-A8C5-ECC9F3942E4B}">
                <a14:imgProps xmlns:a14="http://schemas.microsoft.com/office/drawing/2010/main">
                  <a14:imgLayer r:embed="rId6">
                    <a14:imgEffect>
                      <a14:backgroundRemoval t="10104" b="90104" l="10000" r="90000">
                        <a14:foregroundMark x1="62639" y1="80417" x2="62639" y2="80417"/>
                        <a14:backgroundMark x1="49167" y1="75417" x2="60278" y2="75417"/>
                        <a14:backgroundMark x1="55556" y1="70729" x2="53611" y2="71458"/>
                        <a14:backgroundMark x1="50556" y1="73229" x2="61944" y2="90208"/>
                        <a14:backgroundMark x1="71528" y1="89063" x2="76667" y2="67813"/>
                        <a14:backgroundMark x1="75833" y1="70313" x2="73333" y2="70208"/>
                        <a14:backgroundMark x1="76667" y1="67813" x2="65833" y2="68229"/>
                        <a14:backgroundMark x1="65833" y1="68229" x2="52639" y2="72083"/>
                      </a14:backgroundRemoval>
                    </a14:imgEffect>
                  </a14:imgLayer>
                </a14:imgProps>
              </a:ext>
              <a:ext uri="{28A0092B-C50C-407E-A947-70E740481C1C}">
                <a14:useLocalDpi xmlns:a14="http://schemas.microsoft.com/office/drawing/2010/main" val="0"/>
              </a:ext>
            </a:extLst>
          </a:blip>
          <a:srcRect/>
          <a:stretch>
            <a:fillRect/>
          </a:stretch>
        </p:blipFill>
        <p:spPr bwMode="auto">
          <a:xfrm>
            <a:off x="6019800" y="2398712"/>
            <a:ext cx="3048000" cy="4535488"/>
          </a:xfrm>
          <a:prstGeom prst="rect">
            <a:avLst/>
          </a:prstGeom>
          <a:noFill/>
          <a:ln>
            <a:noFill/>
          </a:ln>
        </p:spPr>
      </p:pic>
    </p:spTree>
    <p:extLst>
      <p:ext uri="{BB962C8B-B14F-4D97-AF65-F5344CB8AC3E}">
        <p14:creationId xmlns:p14="http://schemas.microsoft.com/office/powerpoint/2010/main" val="25432927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base"/>
            <a:r>
              <a:rPr lang="en-US" b="1" dirty="0"/>
              <a:t>Buffy Sainte-Marie</a:t>
            </a:r>
            <a:r>
              <a:rPr lang="en-US" dirty="0"/>
              <a:t/>
            </a:r>
            <a:br>
              <a:rPr lang="en-US" dirty="0"/>
            </a:br>
            <a:r>
              <a:rPr lang="en-US" sz="3100" b="1" dirty="0"/>
              <a:t>Cree  (1941-     )</a:t>
            </a:r>
            <a:endParaRPr lang="en-US" sz="3100" dirty="0"/>
          </a:p>
        </p:txBody>
      </p:sp>
      <p:sp>
        <p:nvSpPr>
          <p:cNvPr id="3" name="Content Placeholder 2"/>
          <p:cNvSpPr>
            <a:spLocks noGrp="1"/>
          </p:cNvSpPr>
          <p:nvPr>
            <p:ph idx="1"/>
          </p:nvPr>
        </p:nvSpPr>
        <p:spPr/>
        <p:txBody>
          <a:bodyPr>
            <a:normAutofit/>
          </a:bodyPr>
          <a:lstStyle/>
          <a:p>
            <a:pPr lvl="0" fontAlgn="base"/>
            <a:r>
              <a:rPr lang="en-US" sz="2400" b="1" dirty="0"/>
              <a:t>First performer to record electronic vocals in an album</a:t>
            </a:r>
          </a:p>
          <a:p>
            <a:pPr lvl="0" fontAlgn="base"/>
            <a:r>
              <a:rPr lang="en-US" sz="2400" b="1" dirty="0"/>
              <a:t>First Indigenous person to win an Oscar</a:t>
            </a:r>
          </a:p>
          <a:p>
            <a:pPr lvl="0" fontAlgn="base"/>
            <a:r>
              <a:rPr lang="en-US" sz="2400" b="1" dirty="0"/>
              <a:t>First woman to breastfeed on television</a:t>
            </a:r>
          </a:p>
          <a:p>
            <a:pPr lvl="0" fontAlgn="base"/>
            <a:r>
              <a:rPr lang="en-US" sz="2400" b="1" dirty="0"/>
              <a:t>Was blacklisted for her anti-war song, “Universal Soldier”</a:t>
            </a:r>
          </a:p>
        </p:txBody>
      </p:sp>
      <p:pic>
        <p:nvPicPr>
          <p:cNvPr id="5" name="Picture 4"/>
          <p:cNvPicPr/>
          <p:nvPr/>
        </p:nvPicPr>
        <p:blipFill>
          <a:blip r:embed="rId3"/>
          <a:stretch>
            <a:fillRect/>
          </a:stretch>
        </p:blipFill>
        <p:spPr>
          <a:xfrm>
            <a:off x="3962400" y="3505200"/>
            <a:ext cx="5029200" cy="2895600"/>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638175" y="3505200"/>
            <a:ext cx="27432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17549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 potent voice and creative force”</a:t>
            </a:r>
          </a:p>
        </p:txBody>
      </p:sp>
      <p:pic>
        <p:nvPicPr>
          <p:cNvPr id="5" name="Picture 4"/>
          <p:cNvPicPr/>
          <p:nvPr/>
        </p:nvPicPr>
        <p:blipFill>
          <a:blip r:embed="rId3"/>
          <a:stretch>
            <a:fillRect/>
          </a:stretch>
        </p:blipFill>
        <p:spPr>
          <a:xfrm>
            <a:off x="4953000" y="1666875"/>
            <a:ext cx="3200400" cy="4124325"/>
          </a:xfrm>
          <a:prstGeom prst="rect">
            <a:avLst/>
          </a:prstGeom>
        </p:spPr>
      </p:pic>
      <p:pic>
        <p:nvPicPr>
          <p:cNvPr id="7" name="Content Placeholder 6"/>
          <p:cNvPicPr>
            <a:picLocks noGrp="1"/>
          </p:cNvPicPr>
          <p:nvPr>
            <p:ph idx="1"/>
          </p:nvPr>
        </p:nvPicPr>
        <p:blipFill>
          <a:blip r:embed="rId4"/>
          <a:stretch>
            <a:fillRect/>
          </a:stretch>
        </p:blipFill>
        <p:spPr>
          <a:xfrm>
            <a:off x="609600" y="1666875"/>
            <a:ext cx="3962400" cy="4124325"/>
          </a:xfrm>
          <a:prstGeom prst="rect">
            <a:avLst/>
          </a:prstGeom>
        </p:spPr>
      </p:pic>
    </p:spTree>
    <p:extLst>
      <p:ext uri="{BB962C8B-B14F-4D97-AF65-F5344CB8AC3E}">
        <p14:creationId xmlns:p14="http://schemas.microsoft.com/office/powerpoint/2010/main" val="30339453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EF927739-2714-B040-BB32-D3C0813AFA58}"/>
              </a:ext>
            </a:extLst>
          </p:cNvPr>
          <p:cNvPicPr>
            <a:picLocks noGrp="1"/>
          </p:cNvPicPr>
          <p:nvPr>
            <p:ph idx="1"/>
          </p:nvPr>
        </p:nvPicPr>
        <p:blipFill>
          <a:blip r:embed="rId2">
            <a:alphaModFix/>
            <a:extLst>
              <a:ext uri="{28A0092B-C50C-407E-A947-70E740481C1C}">
                <a14:useLocalDpi xmlns:a14="http://schemas.microsoft.com/office/drawing/2010/main" val="0"/>
              </a:ext>
            </a:extLst>
          </a:blip>
          <a:stretch>
            <a:fillRect/>
          </a:stretch>
        </p:blipFill>
        <p:spPr>
          <a:xfrm>
            <a:off x="-2438400" y="-1828800"/>
            <a:ext cx="11734800" cy="9387841"/>
          </a:xfrm>
        </p:spPr>
      </p:pic>
      <p:sp>
        <p:nvSpPr>
          <p:cNvPr id="2" name="Title 1">
            <a:extLst>
              <a:ext uri="{FF2B5EF4-FFF2-40B4-BE49-F238E27FC236}">
                <a16:creationId xmlns:a16="http://schemas.microsoft.com/office/drawing/2014/main" xmlns="" id="{B8D50790-A0C0-D34A-9221-9401E865C1DF}"/>
              </a:ext>
            </a:extLst>
          </p:cNvPr>
          <p:cNvSpPr>
            <a:spLocks noGrp="1"/>
          </p:cNvSpPr>
          <p:nvPr>
            <p:ph type="title"/>
          </p:nvPr>
        </p:nvSpPr>
        <p:spPr>
          <a:xfrm>
            <a:off x="4069976" y="152400"/>
            <a:ext cx="4953000" cy="753035"/>
          </a:xfrm>
        </p:spPr>
        <p:txBody>
          <a:bodyPr>
            <a:normAutofit fontScale="90000"/>
          </a:bodyPr>
          <a:lstStyle/>
          <a:p>
            <a:r>
              <a:rPr lang="en-US" dirty="0">
                <a:solidFill>
                  <a:schemeClr val="bg1"/>
                </a:solidFill>
              </a:rPr>
              <a:t>Opening Prayer</a:t>
            </a:r>
          </a:p>
        </p:txBody>
      </p:sp>
      <p:sp>
        <p:nvSpPr>
          <p:cNvPr id="6" name="TextBox 5">
            <a:extLst>
              <a:ext uri="{FF2B5EF4-FFF2-40B4-BE49-F238E27FC236}">
                <a16:creationId xmlns:a16="http://schemas.microsoft.com/office/drawing/2014/main" xmlns="" id="{900FEE00-C701-3A44-BDD4-B67193C36934}"/>
              </a:ext>
            </a:extLst>
          </p:cNvPr>
          <p:cNvSpPr txBox="1"/>
          <p:nvPr/>
        </p:nvSpPr>
        <p:spPr>
          <a:xfrm>
            <a:off x="4572000" y="905435"/>
            <a:ext cx="4724400" cy="4708981"/>
          </a:xfrm>
          <a:prstGeom prst="rect">
            <a:avLst/>
          </a:prstGeom>
          <a:solidFill>
            <a:schemeClr val="tx1">
              <a:lumMod val="65000"/>
              <a:lumOff val="35000"/>
              <a:alpha val="55000"/>
            </a:schemeClr>
          </a:solidFill>
        </p:spPr>
        <p:txBody>
          <a:bodyPr wrap="square" lIns="45720" rIns="45720" rtlCol="0">
            <a:spAutoFit/>
          </a:bodyPr>
          <a:lstStyle/>
          <a:p>
            <a:r>
              <a:rPr lang="en-US" sz="2000" b="1" dirty="0">
                <a:solidFill>
                  <a:schemeClr val="bg1"/>
                </a:solidFill>
              </a:rPr>
              <a:t>Today we especially honor </a:t>
            </a:r>
          </a:p>
          <a:p>
            <a:r>
              <a:rPr lang="en-US" sz="2000" b="1" dirty="0">
                <a:solidFill>
                  <a:schemeClr val="bg1"/>
                </a:solidFill>
              </a:rPr>
              <a:t>Native American women, </a:t>
            </a:r>
          </a:p>
          <a:p>
            <a:r>
              <a:rPr lang="en-US" sz="2000" b="1" dirty="0">
                <a:solidFill>
                  <a:schemeClr val="bg1"/>
                </a:solidFill>
              </a:rPr>
              <a:t>who heard a call </a:t>
            </a:r>
          </a:p>
          <a:p>
            <a:r>
              <a:rPr lang="en-US" sz="2000" b="1" dirty="0">
                <a:solidFill>
                  <a:schemeClr val="bg1"/>
                </a:solidFill>
              </a:rPr>
              <a:t>to lead grace-fully, </a:t>
            </a:r>
          </a:p>
          <a:p>
            <a:r>
              <a:rPr lang="en-US" sz="2000" b="1" dirty="0">
                <a:solidFill>
                  <a:schemeClr val="bg1"/>
                </a:solidFill>
              </a:rPr>
              <a:t>to love fiercely, </a:t>
            </a:r>
          </a:p>
          <a:p>
            <a:r>
              <a:rPr lang="en-US" sz="2000" b="1" dirty="0">
                <a:solidFill>
                  <a:schemeClr val="bg1"/>
                </a:solidFill>
              </a:rPr>
              <a:t>to persevere powerfully,</a:t>
            </a:r>
          </a:p>
          <a:p>
            <a:r>
              <a:rPr lang="en-US" sz="2000" b="1" dirty="0">
                <a:solidFill>
                  <a:schemeClr val="bg1"/>
                </a:solidFill>
              </a:rPr>
              <a:t>in all of their beauty;</a:t>
            </a:r>
          </a:p>
          <a:p>
            <a:endParaRPr lang="en-US" sz="2000" b="1" dirty="0">
              <a:solidFill>
                <a:schemeClr val="bg1"/>
              </a:solidFill>
            </a:endParaRPr>
          </a:p>
          <a:p>
            <a:r>
              <a:rPr lang="en-US" sz="2000" b="1" dirty="0">
                <a:solidFill>
                  <a:schemeClr val="bg1"/>
                </a:solidFill>
              </a:rPr>
              <a:t>bringing their unique perspectives </a:t>
            </a:r>
          </a:p>
          <a:p>
            <a:r>
              <a:rPr lang="en-US" sz="2000" b="1" dirty="0">
                <a:solidFill>
                  <a:schemeClr val="bg1"/>
                </a:solidFill>
              </a:rPr>
              <a:t>borne out of their distinctive cultures </a:t>
            </a:r>
          </a:p>
          <a:p>
            <a:r>
              <a:rPr lang="en-US" sz="2000" b="1" dirty="0">
                <a:solidFill>
                  <a:schemeClr val="bg1"/>
                </a:solidFill>
              </a:rPr>
              <a:t>and experiences,</a:t>
            </a:r>
          </a:p>
          <a:p>
            <a:endParaRPr lang="en-US" sz="2000" b="1" dirty="0">
              <a:solidFill>
                <a:schemeClr val="bg1"/>
              </a:solidFill>
            </a:endParaRPr>
          </a:p>
          <a:p>
            <a:r>
              <a:rPr lang="en-US" sz="2000" b="1" dirty="0">
                <a:solidFill>
                  <a:schemeClr val="bg1"/>
                </a:solidFill>
              </a:rPr>
              <a:t>so that justice might prevail, </a:t>
            </a:r>
          </a:p>
          <a:p>
            <a:r>
              <a:rPr lang="en-US" sz="2000" b="1" dirty="0">
                <a:solidFill>
                  <a:schemeClr val="bg1"/>
                </a:solidFill>
              </a:rPr>
              <a:t>beauty could flourish, </a:t>
            </a:r>
          </a:p>
          <a:p>
            <a:r>
              <a:rPr lang="en-US" sz="2000" b="1" dirty="0">
                <a:solidFill>
                  <a:schemeClr val="bg1"/>
                </a:solidFill>
              </a:rPr>
              <a:t>and hope would blossom.</a:t>
            </a:r>
          </a:p>
        </p:txBody>
      </p:sp>
      <p:sp>
        <p:nvSpPr>
          <p:cNvPr id="7" name="TextBox 6">
            <a:extLst>
              <a:ext uri="{FF2B5EF4-FFF2-40B4-BE49-F238E27FC236}">
                <a16:creationId xmlns:a16="http://schemas.microsoft.com/office/drawing/2014/main" xmlns="" id="{71D16217-DF3F-4648-8E79-3920A89F357D}"/>
              </a:ext>
            </a:extLst>
          </p:cNvPr>
          <p:cNvSpPr txBox="1"/>
          <p:nvPr/>
        </p:nvSpPr>
        <p:spPr>
          <a:xfrm>
            <a:off x="4069976" y="6566582"/>
            <a:ext cx="5074024" cy="369332"/>
          </a:xfrm>
          <a:prstGeom prst="rect">
            <a:avLst/>
          </a:prstGeom>
          <a:noFill/>
        </p:spPr>
        <p:txBody>
          <a:bodyPr wrap="square" rtlCol="0">
            <a:spAutoFit/>
          </a:bodyPr>
          <a:lstStyle/>
          <a:p>
            <a:r>
              <a:rPr lang="en-US" sz="1400" dirty="0">
                <a:solidFill>
                  <a:schemeClr val="bg1"/>
                </a:solidFill>
              </a:rPr>
              <a:t>Rev. Dr. Suzanne Wenonah Duchesne, permission to use by request.</a:t>
            </a:r>
            <a:r>
              <a:rPr lang="en-US" dirty="0">
                <a:solidFill>
                  <a:schemeClr val="bg1"/>
                </a:solidFill>
              </a:rPr>
              <a:t> </a:t>
            </a:r>
          </a:p>
        </p:txBody>
      </p:sp>
    </p:spTree>
    <p:extLst>
      <p:ext uri="{BB962C8B-B14F-4D97-AF65-F5344CB8AC3E}">
        <p14:creationId xmlns:p14="http://schemas.microsoft.com/office/powerpoint/2010/main" val="33382345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Maria Tall Chief </a:t>
            </a:r>
            <a:r>
              <a:rPr lang="en-US" dirty="0"/>
              <a:t/>
            </a:r>
            <a:br>
              <a:rPr lang="en-US" dirty="0"/>
            </a:br>
            <a:r>
              <a:rPr lang="en-US" sz="3100" b="1" dirty="0"/>
              <a:t>Osage  (1925 – 2013)</a:t>
            </a:r>
            <a:r>
              <a:rPr lang="en-US" sz="3100" dirty="0"/>
              <a:t/>
            </a:r>
            <a:br>
              <a:rPr lang="en-US" sz="3100" dirty="0"/>
            </a:br>
            <a:endParaRPr lang="en-US" sz="3100" dirty="0"/>
          </a:p>
        </p:txBody>
      </p:sp>
      <p:sp>
        <p:nvSpPr>
          <p:cNvPr id="3" name="Content Placeholder 2"/>
          <p:cNvSpPr>
            <a:spLocks noGrp="1"/>
          </p:cNvSpPr>
          <p:nvPr>
            <p:ph idx="1"/>
          </p:nvPr>
        </p:nvSpPr>
        <p:spPr>
          <a:xfrm>
            <a:off x="457200" y="1143000"/>
            <a:ext cx="8229600" cy="4983163"/>
          </a:xfrm>
        </p:spPr>
        <p:txBody>
          <a:bodyPr/>
          <a:lstStyle/>
          <a:p>
            <a:pPr lvl="0"/>
            <a:r>
              <a:rPr lang="en-US" sz="2400" b="1" dirty="0"/>
              <a:t>First American ballerina to dance with European dance companies </a:t>
            </a:r>
          </a:p>
          <a:p>
            <a:pPr lvl="0"/>
            <a:r>
              <a:rPr lang="en-US" sz="2400" b="1" dirty="0"/>
              <a:t>First American Indian Prima Ballerina</a:t>
            </a:r>
          </a:p>
          <a:p>
            <a:pPr lvl="0"/>
            <a:r>
              <a:rPr lang="en-US" sz="2400" b="1" dirty="0"/>
              <a:t>Revolutionized ballet with her passionate dancing</a:t>
            </a:r>
          </a:p>
          <a:p>
            <a:pPr lvl="0"/>
            <a:r>
              <a:rPr lang="en-US" sz="2400" b="1" dirty="0"/>
              <a:t>Named “Woman of the Year by President Eisenhower</a:t>
            </a:r>
          </a:p>
          <a:p>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4991100" y="3305175"/>
            <a:ext cx="2914650" cy="3048000"/>
          </a:xfrm>
          <a:prstGeom prst="rect">
            <a:avLst/>
          </a:prstGeom>
          <a:noFill/>
          <a:ln>
            <a:noFill/>
          </a:ln>
        </p:spPr>
      </p:pic>
      <p:pic>
        <p:nvPicPr>
          <p:cNvPr id="5" name="Picture 4"/>
          <p:cNvPicPr/>
          <p:nvPr/>
        </p:nvPicPr>
        <p:blipFill>
          <a:blip r:embed="rId4"/>
          <a:stretch>
            <a:fillRect/>
          </a:stretch>
        </p:blipFill>
        <p:spPr>
          <a:xfrm>
            <a:off x="1219200" y="3276600"/>
            <a:ext cx="2286000" cy="3505200"/>
          </a:xfrm>
          <a:prstGeom prst="rect">
            <a:avLst/>
          </a:prstGeom>
        </p:spPr>
      </p:pic>
    </p:spTree>
    <p:extLst>
      <p:ext uri="{BB962C8B-B14F-4D97-AF65-F5344CB8AC3E}">
        <p14:creationId xmlns:p14="http://schemas.microsoft.com/office/powerpoint/2010/main" val="15101494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“Woman of the Year”</a:t>
            </a:r>
          </a:p>
        </p:txBody>
      </p:sp>
      <p:pic>
        <p:nvPicPr>
          <p:cNvPr id="4" name="Content Placeholder 3" descr="C:\Users\Verna\Downloads\Maria Tallchief firebird.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24400" y="1598612"/>
            <a:ext cx="3239062" cy="4525963"/>
          </a:xfrm>
          <a:prstGeom prst="rect">
            <a:avLst/>
          </a:prstGeom>
          <a:noFill/>
          <a:ln>
            <a:noFill/>
          </a:ln>
        </p:spPr>
      </p:pic>
      <p:pic>
        <p:nvPicPr>
          <p:cNvPr id="5" name="Picture 4"/>
          <p:cNvPicPr/>
          <p:nvPr/>
        </p:nvPicPr>
        <p:blipFill>
          <a:blip r:embed="rId4"/>
          <a:stretch>
            <a:fillRect/>
          </a:stretch>
        </p:blipFill>
        <p:spPr>
          <a:xfrm>
            <a:off x="1066800" y="1600199"/>
            <a:ext cx="2819400" cy="4114801"/>
          </a:xfrm>
          <a:prstGeom prst="rect">
            <a:avLst/>
          </a:prstGeom>
        </p:spPr>
      </p:pic>
    </p:spTree>
    <p:extLst>
      <p:ext uri="{BB962C8B-B14F-4D97-AF65-F5344CB8AC3E}">
        <p14:creationId xmlns:p14="http://schemas.microsoft.com/office/powerpoint/2010/main" val="10980362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ndian Feathers | Designs Indian Feathers Connected With Ornaments ..."/>
          <p:cNvPicPr>
            <a:picLocks noGrp="1"/>
          </p:cNvPicPr>
          <p:nvPr>
            <p:ph idx="1"/>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0" y="876300"/>
            <a:ext cx="3962400" cy="4343400"/>
          </a:xfrm>
          <a:prstGeom prst="rect">
            <a:avLst/>
          </a:prstGeom>
          <a:noFill/>
          <a:ln>
            <a:noFill/>
          </a:ln>
        </p:spPr>
      </p:pic>
      <p:sp>
        <p:nvSpPr>
          <p:cNvPr id="5" name="Title 4"/>
          <p:cNvSpPr>
            <a:spLocks noGrp="1"/>
          </p:cNvSpPr>
          <p:nvPr>
            <p:ph type="title"/>
          </p:nvPr>
        </p:nvSpPr>
        <p:spPr>
          <a:xfrm>
            <a:off x="609600" y="304800"/>
            <a:ext cx="8229600" cy="1143000"/>
          </a:xfrm>
        </p:spPr>
        <p:txBody>
          <a:bodyPr>
            <a:normAutofit fontScale="90000"/>
          </a:bodyPr>
          <a:lstStyle/>
          <a:p>
            <a:pPr algn="l"/>
            <a:r>
              <a:rPr lang="en-US" dirty="0"/>
              <a:t>			</a:t>
            </a:r>
            <a:br>
              <a:rPr lang="en-US" dirty="0"/>
            </a:br>
            <a:r>
              <a:rPr lang="en-US" dirty="0"/>
              <a:t/>
            </a:r>
            <a:br>
              <a:rPr lang="en-US" dirty="0"/>
            </a:br>
            <a:r>
              <a:rPr lang="en-US" dirty="0"/>
              <a:t/>
            </a:r>
            <a:br>
              <a:rPr lang="en-US" dirty="0"/>
            </a:br>
            <a:r>
              <a:rPr lang="en-US" dirty="0"/>
              <a:t>			</a:t>
            </a:r>
            <a:br>
              <a:rPr lang="en-US" dirty="0"/>
            </a:br>
            <a:r>
              <a:rPr lang="en-US" dirty="0"/>
              <a:t>			Outstanding women</a:t>
            </a:r>
            <a:br>
              <a:rPr lang="en-US" dirty="0"/>
            </a:br>
            <a:r>
              <a:rPr lang="en-US" dirty="0"/>
              <a:t>			in leadership roles</a:t>
            </a:r>
            <a:br>
              <a:rPr lang="en-US" dirty="0"/>
            </a:br>
            <a:r>
              <a:rPr lang="en-US" dirty="0"/>
              <a:t>			and government</a:t>
            </a:r>
          </a:p>
        </p:txBody>
      </p:sp>
      <p:pic>
        <p:nvPicPr>
          <p:cNvPr id="8" name="Picture 7" descr="New 50ft statue &quot;Dignity&quot; that just went up in South Dakota : pics ..."/>
          <p:cNvPicPr/>
          <p:nvPr/>
        </p:nvPicPr>
        <p:blipFill>
          <a:blip r:embed="rId5" cstate="print">
            <a:extLst>
              <a:ext uri="{BEBA8EAE-BF5A-486C-A8C5-ECC9F3942E4B}">
                <a14:imgProps xmlns:a14="http://schemas.microsoft.com/office/drawing/2010/main">
                  <a14:imgLayer r:embed="rId6">
                    <a14:imgEffect>
                      <a14:backgroundRemoval t="10104" b="90104" l="10000" r="90000">
                        <a14:foregroundMark x1="62639" y1="80417" x2="62639" y2="80417"/>
                        <a14:backgroundMark x1="49167" y1="75417" x2="60278" y2="75417"/>
                        <a14:backgroundMark x1="55556" y1="70729" x2="53611" y2="71458"/>
                        <a14:backgroundMark x1="50556" y1="73229" x2="61944" y2="90208"/>
                        <a14:backgroundMark x1="71528" y1="89063" x2="76667" y2="67813"/>
                        <a14:backgroundMark x1="75833" y1="70313" x2="73333" y2="70208"/>
                        <a14:backgroundMark x1="76667" y1="67813" x2="65833" y2="68229"/>
                        <a14:backgroundMark x1="65833" y1="68229" x2="52639" y2="72083"/>
                      </a14:backgroundRemoval>
                    </a14:imgEffect>
                  </a14:imgLayer>
                </a14:imgProps>
              </a:ext>
              <a:ext uri="{28A0092B-C50C-407E-A947-70E740481C1C}">
                <a14:useLocalDpi xmlns:a14="http://schemas.microsoft.com/office/drawing/2010/main" val="0"/>
              </a:ext>
            </a:extLst>
          </a:blip>
          <a:srcRect/>
          <a:stretch>
            <a:fillRect/>
          </a:stretch>
        </p:blipFill>
        <p:spPr bwMode="auto">
          <a:xfrm>
            <a:off x="5791200" y="3048000"/>
            <a:ext cx="3200400" cy="3657600"/>
          </a:xfrm>
          <a:prstGeom prst="rect">
            <a:avLst/>
          </a:prstGeom>
          <a:noFill/>
          <a:ln>
            <a:noFill/>
          </a:ln>
        </p:spPr>
      </p:pic>
    </p:spTree>
    <p:extLst>
      <p:ext uri="{BB962C8B-B14F-4D97-AF65-F5344CB8AC3E}">
        <p14:creationId xmlns:p14="http://schemas.microsoft.com/office/powerpoint/2010/main" val="6208774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U. S. Rep. Debra </a:t>
            </a:r>
            <a:r>
              <a:rPr lang="en-US" sz="3600" b="1" dirty="0" err="1"/>
              <a:t>Haaland</a:t>
            </a:r>
            <a:r>
              <a:rPr lang="en-US" sz="3600" dirty="0"/>
              <a:t> </a:t>
            </a:r>
            <a:br>
              <a:rPr lang="en-US" sz="3600" dirty="0"/>
            </a:br>
            <a:r>
              <a:rPr lang="en-US" sz="3200" b="1" dirty="0"/>
              <a:t>Laguna Pueblo (1960-         )</a:t>
            </a:r>
            <a:br>
              <a:rPr lang="en-US" sz="3200" b="1" dirty="0"/>
            </a:br>
            <a:endParaRPr lang="en-US" sz="3600" b="1" dirty="0"/>
          </a:p>
        </p:txBody>
      </p:sp>
      <p:pic>
        <p:nvPicPr>
          <p:cNvPr id="4" name="Content Placeholder 3"/>
          <p:cNvPicPr>
            <a:picLocks noGrp="1"/>
          </p:cNvPicPr>
          <p:nvPr>
            <p:ph idx="1"/>
          </p:nvPr>
        </p:nvPicPr>
        <p:blipFill>
          <a:blip r:embed="rId3"/>
          <a:stretch>
            <a:fillRect/>
          </a:stretch>
        </p:blipFill>
        <p:spPr>
          <a:xfrm>
            <a:off x="2667000" y="4787920"/>
            <a:ext cx="2514600" cy="1841480"/>
          </a:xfrm>
          <a:prstGeom prst="rect">
            <a:avLst/>
          </a:prstGeom>
        </p:spPr>
      </p:pic>
      <p:pic>
        <p:nvPicPr>
          <p:cNvPr id="5" name="Picture 4"/>
          <p:cNvPicPr/>
          <p:nvPr/>
        </p:nvPicPr>
        <p:blipFill>
          <a:blip r:embed="rId4"/>
          <a:stretch>
            <a:fillRect/>
          </a:stretch>
        </p:blipFill>
        <p:spPr>
          <a:xfrm>
            <a:off x="6934200" y="3581400"/>
            <a:ext cx="1752600" cy="2667000"/>
          </a:xfrm>
          <a:prstGeom prst="rect">
            <a:avLst/>
          </a:prstGeom>
        </p:spPr>
      </p:pic>
      <p:pic>
        <p:nvPicPr>
          <p:cNvPr id="7" name="Picture 6" descr="https://imageproxy.themaven.net/https%3A%2F%2Fs3-us-west-2.amazonaws.com%2Fmaven-user-photos%2Findiancountrytoday%2Fnews%2FjHOe7IJXqkmRXcTmeGbBiw%2FCbzVZW1wuUOXPK2o8JKLrQ"/>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1171576"/>
            <a:ext cx="2009774" cy="1905000"/>
          </a:xfrm>
          <a:prstGeom prst="rect">
            <a:avLst/>
          </a:prstGeom>
          <a:noFill/>
          <a:ln>
            <a:noFill/>
          </a:ln>
        </p:spPr>
      </p:pic>
      <p:sp>
        <p:nvSpPr>
          <p:cNvPr id="8" name="Rectangle 7"/>
          <p:cNvSpPr/>
          <p:nvPr/>
        </p:nvSpPr>
        <p:spPr>
          <a:xfrm>
            <a:off x="533400" y="1371600"/>
            <a:ext cx="6400800" cy="3416320"/>
          </a:xfrm>
          <a:prstGeom prst="rect">
            <a:avLst/>
          </a:prstGeom>
        </p:spPr>
        <p:txBody>
          <a:bodyPr wrap="square">
            <a:spAutoFit/>
          </a:bodyPr>
          <a:lstStyle/>
          <a:p>
            <a:pPr marL="342900" lvl="0" indent="-342900">
              <a:buFont typeface="Arial" panose="020B0604020202020204" pitchFamily="34" charset="0"/>
              <a:buChar char="•"/>
            </a:pPr>
            <a:r>
              <a:rPr lang="en-US" sz="2400" b="1" dirty="0"/>
              <a:t>Elected to the Laguna Development Corporation Board of Directors</a:t>
            </a:r>
          </a:p>
          <a:p>
            <a:pPr marL="342900" lvl="0" indent="-342900">
              <a:buFont typeface="Arial" panose="020B0604020202020204" pitchFamily="34" charset="0"/>
              <a:buChar char="•"/>
            </a:pPr>
            <a:r>
              <a:rPr lang="en-US" sz="2400" b="1" dirty="0"/>
              <a:t>Ran a business producing and canning </a:t>
            </a:r>
            <a:r>
              <a:rPr lang="en-US" sz="2400" b="1" i="1" dirty="0"/>
              <a:t>Pueblo Salsa </a:t>
            </a:r>
            <a:endParaRPr lang="en-US" sz="2400" b="1" dirty="0"/>
          </a:p>
          <a:p>
            <a:pPr marL="342900" lvl="0" indent="-342900">
              <a:buFont typeface="Arial" panose="020B0604020202020204" pitchFamily="34" charset="0"/>
              <a:buChar char="•"/>
            </a:pPr>
            <a:r>
              <a:rPr lang="en-US" sz="2400" b="1" dirty="0"/>
              <a:t>Former President of the Democratic Party in New Mexico</a:t>
            </a:r>
          </a:p>
          <a:p>
            <a:pPr marL="342900" lvl="0" indent="-342900">
              <a:buFont typeface="Arial" panose="020B0604020202020204" pitchFamily="34" charset="0"/>
              <a:buChar char="•"/>
            </a:pPr>
            <a:r>
              <a:rPr lang="en-US" sz="2400" b="1" dirty="0"/>
              <a:t>Joined the protest at Standing Rock</a:t>
            </a:r>
          </a:p>
          <a:p>
            <a:pPr marL="342900" lvl="0" indent="-342900">
              <a:buFont typeface="Arial" panose="020B0604020202020204" pitchFamily="34" charset="0"/>
              <a:buChar char="•"/>
            </a:pPr>
            <a:r>
              <a:rPr lang="en-US" sz="2400" b="1" dirty="0"/>
              <a:t>One of the first Native American Women elected to the U. S. House of Representatives</a:t>
            </a:r>
          </a:p>
        </p:txBody>
      </p:sp>
    </p:spTree>
    <p:extLst>
      <p:ext uri="{BB962C8B-B14F-4D97-AF65-F5344CB8AC3E}">
        <p14:creationId xmlns:p14="http://schemas.microsoft.com/office/powerpoint/2010/main" val="35785715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“Standing with Standing Rock”</a:t>
            </a:r>
          </a:p>
        </p:txBody>
      </p:sp>
      <p:pic>
        <p:nvPicPr>
          <p:cNvPr id="4" name="Content Placeholder 3" descr="C:\Users\Verna\Documents\deb haaland standing rock photo (2).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209800"/>
            <a:ext cx="3886200" cy="2819400"/>
          </a:xfrm>
          <a:prstGeom prst="rect">
            <a:avLst/>
          </a:prstGeom>
          <a:noFill/>
          <a:ln>
            <a:noFill/>
          </a:ln>
        </p:spPr>
      </p:pic>
      <p:pic>
        <p:nvPicPr>
          <p:cNvPr id="5" name="Picture 4"/>
          <p:cNvPicPr/>
          <p:nvPr/>
        </p:nvPicPr>
        <p:blipFill>
          <a:blip r:embed="rId4"/>
          <a:stretch>
            <a:fillRect/>
          </a:stretch>
        </p:blipFill>
        <p:spPr>
          <a:xfrm>
            <a:off x="4419599" y="2209800"/>
            <a:ext cx="4467225" cy="2819400"/>
          </a:xfrm>
          <a:prstGeom prst="rect">
            <a:avLst/>
          </a:prstGeom>
        </p:spPr>
      </p:pic>
    </p:spTree>
    <p:extLst>
      <p:ext uri="{BB962C8B-B14F-4D97-AF65-F5344CB8AC3E}">
        <p14:creationId xmlns:p14="http://schemas.microsoft.com/office/powerpoint/2010/main" val="15393004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600200"/>
          </a:xfrm>
        </p:spPr>
        <p:txBody>
          <a:bodyPr>
            <a:normAutofit fontScale="90000"/>
          </a:bodyPr>
          <a:lstStyle/>
          <a:p>
            <a:pPr lvl="0" fontAlgn="base"/>
            <a:r>
              <a:rPr lang="en-US" b="1" dirty="0"/>
              <a:t>Rep. </a:t>
            </a:r>
            <a:r>
              <a:rPr lang="en-US" b="1" dirty="0" err="1"/>
              <a:t>Sharice</a:t>
            </a:r>
            <a:r>
              <a:rPr lang="en-US" b="1" dirty="0"/>
              <a:t> L. </a:t>
            </a:r>
            <a:r>
              <a:rPr lang="en-US" b="1" dirty="0" err="1"/>
              <a:t>Davids</a:t>
            </a:r>
            <a:r>
              <a:rPr lang="en-US" b="1" dirty="0"/>
              <a:t> </a:t>
            </a:r>
            <a:r>
              <a:rPr lang="en-US" dirty="0"/>
              <a:t/>
            </a:r>
            <a:br>
              <a:rPr lang="en-US" dirty="0"/>
            </a:br>
            <a:r>
              <a:rPr lang="en-US" sz="2700" b="1" dirty="0"/>
              <a:t>Ho-Chunk Nation of Wisconsin  (1980-   )</a:t>
            </a:r>
            <a:r>
              <a:rPr lang="en-US" sz="2700" dirty="0"/>
              <a:t/>
            </a:r>
            <a:br>
              <a:rPr lang="en-US" sz="2700" dirty="0"/>
            </a:br>
            <a:r>
              <a:rPr lang="en-US" sz="2700" dirty="0"/>
              <a:t/>
            </a:r>
            <a:br>
              <a:rPr lang="en-US" sz="2700" dirty="0"/>
            </a:br>
            <a:endParaRPr lang="en-US" sz="2700" dirty="0"/>
          </a:p>
        </p:txBody>
      </p:sp>
      <p:sp>
        <p:nvSpPr>
          <p:cNvPr id="8" name="Content Placeholder 7"/>
          <p:cNvSpPr>
            <a:spLocks noGrp="1"/>
          </p:cNvSpPr>
          <p:nvPr>
            <p:ph idx="1"/>
          </p:nvPr>
        </p:nvSpPr>
        <p:spPr>
          <a:xfrm>
            <a:off x="457200" y="1295400"/>
            <a:ext cx="8229600" cy="4830763"/>
          </a:xfrm>
        </p:spPr>
        <p:txBody>
          <a:bodyPr/>
          <a:lstStyle/>
          <a:p>
            <a:pPr lvl="0" fontAlgn="base"/>
            <a:r>
              <a:rPr lang="en-US" sz="2400" b="1" dirty="0"/>
              <a:t>One of the first Native American women to be elected to the U. S. Congress.</a:t>
            </a:r>
          </a:p>
          <a:p>
            <a:pPr lvl="0" fontAlgn="base"/>
            <a:r>
              <a:rPr lang="en-US" sz="2400" b="1" dirty="0"/>
              <a:t>White House Fellow under President Barrack Obama.</a:t>
            </a:r>
          </a:p>
          <a:p>
            <a:r>
              <a:rPr lang="en-US" sz="2400" b="1" dirty="0"/>
              <a:t>Former Professional Martial Arts competitor</a:t>
            </a:r>
          </a:p>
        </p:txBody>
      </p:sp>
      <p:pic>
        <p:nvPicPr>
          <p:cNvPr id="10" name="Picture 9"/>
          <p:cNvPicPr/>
          <p:nvPr/>
        </p:nvPicPr>
        <p:blipFill>
          <a:blip r:embed="rId3"/>
          <a:stretch>
            <a:fillRect/>
          </a:stretch>
        </p:blipFill>
        <p:spPr>
          <a:xfrm>
            <a:off x="6096000" y="2971800"/>
            <a:ext cx="2476500" cy="3448050"/>
          </a:xfrm>
          <a:prstGeom prst="rect">
            <a:avLst/>
          </a:prstGeom>
        </p:spPr>
      </p:pic>
      <p:pic>
        <p:nvPicPr>
          <p:cNvPr id="11" name="Picture 10" descr="C:\Users\Verna\Documents\sharice davids graduation (3).jpg"/>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067050"/>
            <a:ext cx="3733800" cy="3257550"/>
          </a:xfrm>
          <a:prstGeom prst="rect">
            <a:avLst/>
          </a:prstGeom>
          <a:noFill/>
          <a:ln>
            <a:noFill/>
          </a:ln>
        </p:spPr>
      </p:pic>
    </p:spTree>
    <p:extLst>
      <p:ext uri="{BB962C8B-B14F-4D97-AF65-F5344CB8AC3E}">
        <p14:creationId xmlns:p14="http://schemas.microsoft.com/office/powerpoint/2010/main" val="2536490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mn-lt"/>
              </a:rPr>
              <a:t>From Martial Arts to Politics</a:t>
            </a:r>
            <a:br>
              <a:rPr lang="en-US" sz="2800" b="1" dirty="0">
                <a:latin typeface="+mn-lt"/>
              </a:rPr>
            </a:br>
            <a:endParaRPr lang="en-US" sz="2800" b="1" dirty="0">
              <a:latin typeface="+mn-lt"/>
            </a:endParaRPr>
          </a:p>
        </p:txBody>
      </p:sp>
      <p:pic>
        <p:nvPicPr>
          <p:cNvPr id="6" name="Content Placeholder 5"/>
          <p:cNvPicPr>
            <a:picLocks noGrp="1"/>
          </p:cNvPicPr>
          <p:nvPr>
            <p:ph idx="1"/>
          </p:nvPr>
        </p:nvPicPr>
        <p:blipFill>
          <a:blip r:embed="rId3"/>
          <a:stretch>
            <a:fillRect/>
          </a:stretch>
        </p:blipFill>
        <p:spPr>
          <a:xfrm>
            <a:off x="381000" y="990600"/>
            <a:ext cx="3962400" cy="2514600"/>
          </a:xfrm>
          <a:prstGeom prst="rect">
            <a:avLst/>
          </a:prstGeom>
        </p:spPr>
      </p:pic>
      <p:pic>
        <p:nvPicPr>
          <p:cNvPr id="7" name="Picture 6" descr="C:\Users\Verna\Documents\sharice davids victory party (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990600"/>
            <a:ext cx="3522345" cy="2514600"/>
          </a:xfrm>
          <a:prstGeom prst="rect">
            <a:avLst/>
          </a:prstGeom>
          <a:noFill/>
          <a:ln>
            <a:noFill/>
          </a:ln>
        </p:spPr>
      </p:pic>
      <p:pic>
        <p:nvPicPr>
          <p:cNvPr id="8" name="Picture 7" descr="C:\Users\Verna\Documents\sharice and deb on jeopardy (2).jpg"/>
          <p:cNvPicPr/>
          <p:nvPr/>
        </p:nvPicPr>
        <p:blipFill>
          <a:blip r:embed="rId5">
            <a:extLst>
              <a:ext uri="{28A0092B-C50C-407E-A947-70E740481C1C}">
                <a14:useLocalDpi xmlns:a14="http://schemas.microsoft.com/office/drawing/2010/main" val="0"/>
              </a:ext>
            </a:extLst>
          </a:blip>
          <a:srcRect/>
          <a:stretch>
            <a:fillRect/>
          </a:stretch>
        </p:blipFill>
        <p:spPr bwMode="auto">
          <a:xfrm>
            <a:off x="2133600" y="3733800"/>
            <a:ext cx="5105400" cy="2895600"/>
          </a:xfrm>
          <a:prstGeom prst="rect">
            <a:avLst/>
          </a:prstGeom>
          <a:noFill/>
          <a:ln>
            <a:noFill/>
          </a:ln>
        </p:spPr>
      </p:pic>
    </p:spTree>
    <p:extLst>
      <p:ext uri="{BB962C8B-B14F-4D97-AF65-F5344CB8AC3E}">
        <p14:creationId xmlns:p14="http://schemas.microsoft.com/office/powerpoint/2010/main" val="26698567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fontScale="90000"/>
          </a:bodyPr>
          <a:lstStyle/>
          <a:p>
            <a:r>
              <a:rPr lang="en-US" sz="4900" b="1" dirty="0"/>
              <a:t>Ada Deer</a:t>
            </a:r>
            <a:r>
              <a:rPr lang="en-US" b="1" dirty="0"/>
              <a:t/>
            </a:r>
            <a:br>
              <a:rPr lang="en-US" b="1" dirty="0"/>
            </a:br>
            <a:r>
              <a:rPr lang="en-US" sz="3600" b="1" dirty="0"/>
              <a:t>Menominee (1935-   )</a:t>
            </a:r>
            <a:br>
              <a:rPr lang="en-US" sz="3600" b="1" dirty="0"/>
            </a:br>
            <a:endParaRPr lang="en-US" sz="3600" b="1" dirty="0"/>
          </a:p>
        </p:txBody>
      </p:sp>
      <p:sp>
        <p:nvSpPr>
          <p:cNvPr id="3" name="Content Placeholder 2"/>
          <p:cNvSpPr>
            <a:spLocks noGrp="1"/>
          </p:cNvSpPr>
          <p:nvPr>
            <p:ph idx="1"/>
          </p:nvPr>
        </p:nvSpPr>
        <p:spPr>
          <a:xfrm>
            <a:off x="457200" y="1219200"/>
            <a:ext cx="8229600" cy="4906963"/>
          </a:xfrm>
        </p:spPr>
        <p:txBody>
          <a:bodyPr>
            <a:normAutofit/>
          </a:bodyPr>
          <a:lstStyle/>
          <a:p>
            <a:pPr lvl="0" fontAlgn="base"/>
            <a:r>
              <a:rPr lang="en-US" sz="2400" b="1" dirty="0"/>
              <a:t>First Native American to earn a M. S. W. at Columbia University</a:t>
            </a:r>
          </a:p>
          <a:p>
            <a:pPr lvl="0" fontAlgn="base"/>
            <a:r>
              <a:rPr lang="en-US" sz="2400" b="1" dirty="0"/>
              <a:t>First woman named the Assistant Secretary of the Interior</a:t>
            </a:r>
          </a:p>
          <a:p>
            <a:pPr lvl="0" fontAlgn="base"/>
            <a:r>
              <a:rPr lang="en-US" sz="2400" b="1" dirty="0"/>
              <a:t>Head of the Bureau of Indian Affairs.</a:t>
            </a:r>
          </a:p>
          <a:p>
            <a:pPr lvl="0" fontAlgn="base"/>
            <a:r>
              <a:rPr lang="en-US" sz="2400" b="1" dirty="0"/>
              <a:t>Led the battle against Tribal termination.</a:t>
            </a:r>
          </a:p>
          <a:p>
            <a:pPr lvl="0" fontAlgn="base"/>
            <a:r>
              <a:rPr lang="en-US" sz="2400" b="1" dirty="0"/>
              <a:t>Worked on initiatives of the Clinton Administration</a:t>
            </a:r>
          </a:p>
          <a:p>
            <a:pPr marL="0" indent="0" fontAlgn="base">
              <a:buNone/>
            </a:pPr>
            <a:endParaRPr lang="en-US" sz="2800" dirty="0"/>
          </a:p>
          <a:p>
            <a:pPr marL="0" indent="0" fontAlgn="base">
              <a:buNone/>
            </a:pPr>
            <a:r>
              <a:rPr lang="en-US" dirty="0"/>
              <a:t> </a:t>
            </a:r>
          </a:p>
          <a:p>
            <a:endParaRPr lang="en-US" dirty="0"/>
          </a:p>
        </p:txBody>
      </p:sp>
      <p:pic>
        <p:nvPicPr>
          <p:cNvPr id="4" name="Picture 3" descr="C:\Users\Verna\Downloads\Ada Deer.png"/>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733800"/>
            <a:ext cx="2895600" cy="2895599"/>
          </a:xfrm>
          <a:prstGeom prst="rect">
            <a:avLst/>
          </a:prstGeom>
          <a:noFill/>
          <a:ln>
            <a:noFill/>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817142"/>
            <a:ext cx="4097468" cy="2728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61556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person can make a difference”</a:t>
            </a:r>
          </a:p>
        </p:txBody>
      </p:sp>
      <p:pic>
        <p:nvPicPr>
          <p:cNvPr id="5" name="Picture 4"/>
          <p:cNvPicPr/>
          <p:nvPr/>
        </p:nvPicPr>
        <p:blipFill>
          <a:blip r:embed="rId3"/>
          <a:stretch>
            <a:fillRect/>
          </a:stretch>
        </p:blipFill>
        <p:spPr>
          <a:xfrm>
            <a:off x="228600" y="2743200"/>
            <a:ext cx="2676525" cy="3810000"/>
          </a:xfrm>
          <a:prstGeom prst="rect">
            <a:avLst/>
          </a:prstGeom>
        </p:spPr>
      </p:pic>
      <p:pic>
        <p:nvPicPr>
          <p:cNvPr id="717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334000" y="1266411"/>
            <a:ext cx="35814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2225" y="1295400"/>
            <a:ext cx="2571750" cy="2447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5978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dian Feathers | Designs Indian Feathers Connected With Ornaments ..."/>
          <p:cNvPicPr>
            <a:picLocks noGrp="1"/>
          </p:cNvPicPr>
          <p:nvPr>
            <p:ph idx="1"/>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9525" y="1219200"/>
            <a:ext cx="3962400" cy="3581400"/>
          </a:xfrm>
          <a:prstGeom prst="rect">
            <a:avLst/>
          </a:prstGeom>
          <a:noFill/>
          <a:ln>
            <a:noFill/>
          </a:ln>
        </p:spPr>
      </p:pic>
      <p:sp>
        <p:nvSpPr>
          <p:cNvPr id="2" name="Title 1"/>
          <p:cNvSpPr>
            <a:spLocks noGrp="1"/>
          </p:cNvSpPr>
          <p:nvPr>
            <p:ph type="title"/>
          </p:nvPr>
        </p:nvSpPr>
        <p:spPr>
          <a:xfrm>
            <a:off x="457200" y="304800"/>
            <a:ext cx="8229600" cy="1143000"/>
          </a:xfrm>
        </p:spPr>
        <p:txBody>
          <a:bodyPr>
            <a:normAutofit fontScale="90000"/>
          </a:bodyPr>
          <a:lstStyle/>
          <a:p>
            <a:pPr algn="l"/>
            <a:r>
              <a:rPr lang="en-US" dirty="0"/>
              <a:t>			</a:t>
            </a:r>
            <a:br>
              <a:rPr lang="en-US" dirty="0"/>
            </a:br>
            <a:r>
              <a:rPr lang="en-US" dirty="0"/>
              <a:t/>
            </a:r>
            <a:br>
              <a:rPr lang="en-US" dirty="0"/>
            </a:br>
            <a:r>
              <a:rPr lang="en-US" dirty="0"/>
              <a:t/>
            </a:r>
            <a:br>
              <a:rPr lang="en-US" dirty="0"/>
            </a:br>
            <a:r>
              <a:rPr lang="en-US" dirty="0"/>
              <a:t/>
            </a:r>
            <a:br>
              <a:rPr lang="en-US" dirty="0"/>
            </a:br>
            <a:r>
              <a:rPr lang="en-US" dirty="0"/>
              <a:t>			Outstanding women</a:t>
            </a:r>
            <a:br>
              <a:rPr lang="en-US" dirty="0"/>
            </a:br>
            <a:r>
              <a:rPr lang="en-US" dirty="0"/>
              <a:t>			faithfully serving</a:t>
            </a:r>
            <a:br>
              <a:rPr lang="en-US" dirty="0"/>
            </a:br>
            <a:r>
              <a:rPr lang="en-US" dirty="0"/>
              <a:t>			in the military</a:t>
            </a:r>
          </a:p>
        </p:txBody>
      </p:sp>
      <p:pic>
        <p:nvPicPr>
          <p:cNvPr id="5" name="Picture 4" descr="New 50ft statue &quot;Dignity&quot; that just went up in South Dakota : pics ..."/>
          <p:cNvPicPr/>
          <p:nvPr/>
        </p:nvPicPr>
        <p:blipFill>
          <a:blip r:embed="rId5" cstate="print">
            <a:extLst>
              <a:ext uri="{BEBA8EAE-BF5A-486C-A8C5-ECC9F3942E4B}">
                <a14:imgProps xmlns:a14="http://schemas.microsoft.com/office/drawing/2010/main">
                  <a14:imgLayer r:embed="rId6">
                    <a14:imgEffect>
                      <a14:backgroundRemoval t="10104" b="90104" l="10000" r="90000">
                        <a14:foregroundMark x1="62639" y1="80417" x2="62639" y2="80417"/>
                        <a14:backgroundMark x1="49167" y1="75417" x2="60278" y2="75417"/>
                        <a14:backgroundMark x1="55556" y1="70729" x2="53611" y2="71458"/>
                        <a14:backgroundMark x1="50556" y1="73229" x2="61944" y2="90208"/>
                        <a14:backgroundMark x1="71528" y1="89063" x2="76667" y2="67813"/>
                        <a14:backgroundMark x1="75833" y1="70313" x2="73333" y2="70208"/>
                        <a14:backgroundMark x1="76667" y1="67813" x2="65833" y2="68229"/>
                        <a14:backgroundMark x1="65833" y1="68229" x2="52639" y2="72083"/>
                      </a14:backgroundRemoval>
                    </a14:imgEffect>
                  </a14:imgLayer>
                </a14:imgProps>
              </a:ext>
              <a:ext uri="{28A0092B-C50C-407E-A947-70E740481C1C}">
                <a14:useLocalDpi xmlns:a14="http://schemas.microsoft.com/office/drawing/2010/main" val="0"/>
              </a:ext>
            </a:extLst>
          </a:blip>
          <a:srcRect/>
          <a:stretch>
            <a:fillRect/>
          </a:stretch>
        </p:blipFill>
        <p:spPr bwMode="auto">
          <a:xfrm>
            <a:off x="6019800" y="2876550"/>
            <a:ext cx="2971800" cy="4038600"/>
          </a:xfrm>
          <a:prstGeom prst="rect">
            <a:avLst/>
          </a:prstGeom>
          <a:noFill/>
          <a:ln>
            <a:noFill/>
          </a:ln>
        </p:spPr>
      </p:pic>
    </p:spTree>
    <p:extLst>
      <p:ext uri="{BB962C8B-B14F-4D97-AF65-F5344CB8AC3E}">
        <p14:creationId xmlns:p14="http://schemas.microsoft.com/office/powerpoint/2010/main" val="25801111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EF927739-2714-B040-BB32-D3C0813AFA58}"/>
              </a:ext>
            </a:extLst>
          </p:cNvPr>
          <p:cNvPicPr>
            <a:picLocks noGrp="1"/>
          </p:cNvPicPr>
          <p:nvPr>
            <p:ph idx="1"/>
          </p:nvPr>
        </p:nvPicPr>
        <p:blipFill>
          <a:blip r:embed="rId2">
            <a:alphaModFix/>
            <a:extLst>
              <a:ext uri="{28A0092B-C50C-407E-A947-70E740481C1C}">
                <a14:useLocalDpi xmlns:a14="http://schemas.microsoft.com/office/drawing/2010/main" val="0"/>
              </a:ext>
            </a:extLst>
          </a:blip>
          <a:stretch>
            <a:fillRect/>
          </a:stretch>
        </p:blipFill>
        <p:spPr>
          <a:xfrm>
            <a:off x="-2438400" y="-1828800"/>
            <a:ext cx="11734800" cy="9387841"/>
          </a:xfrm>
        </p:spPr>
      </p:pic>
      <p:sp>
        <p:nvSpPr>
          <p:cNvPr id="2" name="Title 1">
            <a:extLst>
              <a:ext uri="{FF2B5EF4-FFF2-40B4-BE49-F238E27FC236}">
                <a16:creationId xmlns:a16="http://schemas.microsoft.com/office/drawing/2014/main" xmlns="" id="{B8D50790-A0C0-D34A-9221-9401E865C1DF}"/>
              </a:ext>
            </a:extLst>
          </p:cNvPr>
          <p:cNvSpPr>
            <a:spLocks noGrp="1"/>
          </p:cNvSpPr>
          <p:nvPr>
            <p:ph type="title"/>
          </p:nvPr>
        </p:nvSpPr>
        <p:spPr>
          <a:xfrm>
            <a:off x="4069976" y="152400"/>
            <a:ext cx="4953000" cy="753035"/>
          </a:xfrm>
        </p:spPr>
        <p:txBody>
          <a:bodyPr>
            <a:normAutofit fontScale="90000"/>
          </a:bodyPr>
          <a:lstStyle/>
          <a:p>
            <a:r>
              <a:rPr lang="en-US" dirty="0">
                <a:solidFill>
                  <a:schemeClr val="bg1"/>
                </a:solidFill>
              </a:rPr>
              <a:t>Opening Prayer</a:t>
            </a:r>
          </a:p>
        </p:txBody>
      </p:sp>
      <p:sp>
        <p:nvSpPr>
          <p:cNvPr id="6" name="TextBox 5">
            <a:extLst>
              <a:ext uri="{FF2B5EF4-FFF2-40B4-BE49-F238E27FC236}">
                <a16:creationId xmlns:a16="http://schemas.microsoft.com/office/drawing/2014/main" xmlns="" id="{900FEE00-C701-3A44-BDD4-B67193C36934}"/>
              </a:ext>
            </a:extLst>
          </p:cNvPr>
          <p:cNvSpPr txBox="1"/>
          <p:nvPr/>
        </p:nvSpPr>
        <p:spPr>
          <a:xfrm>
            <a:off x="4572000" y="905435"/>
            <a:ext cx="4724400" cy="2462213"/>
          </a:xfrm>
          <a:prstGeom prst="rect">
            <a:avLst/>
          </a:prstGeom>
          <a:solidFill>
            <a:schemeClr val="tx1">
              <a:lumMod val="65000"/>
              <a:lumOff val="35000"/>
              <a:alpha val="55000"/>
            </a:schemeClr>
          </a:solidFill>
        </p:spPr>
        <p:txBody>
          <a:bodyPr wrap="square" lIns="45720" rIns="45720" rtlCol="0">
            <a:spAutoFit/>
          </a:bodyPr>
          <a:lstStyle/>
          <a:p>
            <a:r>
              <a:rPr lang="en-US" sz="2200" b="1" dirty="0">
                <a:solidFill>
                  <a:schemeClr val="bg1"/>
                </a:solidFill>
              </a:rPr>
              <a:t>Though they may be hidden </a:t>
            </a:r>
          </a:p>
          <a:p>
            <a:r>
              <a:rPr lang="en-US" sz="2200" b="1" dirty="0">
                <a:solidFill>
                  <a:schemeClr val="bg1"/>
                </a:solidFill>
              </a:rPr>
              <a:t>from the minds of many </a:t>
            </a:r>
          </a:p>
          <a:p>
            <a:r>
              <a:rPr lang="en-US" sz="2200" b="1" dirty="0">
                <a:solidFill>
                  <a:schemeClr val="bg1"/>
                </a:solidFill>
              </a:rPr>
              <a:t>who bask in worldly power,</a:t>
            </a:r>
          </a:p>
          <a:p>
            <a:r>
              <a:rPr lang="en-US" sz="2200" b="1" dirty="0">
                <a:solidFill>
                  <a:schemeClr val="bg1"/>
                </a:solidFill>
              </a:rPr>
              <a:t>and remain invisible to those </a:t>
            </a:r>
          </a:p>
          <a:p>
            <a:r>
              <a:rPr lang="en-US" sz="2200" b="1" dirty="0">
                <a:solidFill>
                  <a:schemeClr val="bg1"/>
                </a:solidFill>
              </a:rPr>
              <a:t>who enjoy the privileges </a:t>
            </a:r>
          </a:p>
          <a:p>
            <a:r>
              <a:rPr lang="en-US" sz="2200" b="1" dirty="0">
                <a:solidFill>
                  <a:schemeClr val="bg1"/>
                </a:solidFill>
              </a:rPr>
              <a:t>of principalities;</a:t>
            </a:r>
          </a:p>
          <a:p>
            <a:r>
              <a:rPr lang="en-US" sz="2200" b="1" dirty="0">
                <a:solidFill>
                  <a:schemeClr val="bg1"/>
                </a:solidFill>
              </a:rPr>
              <a:t>they are not hidden from you.</a:t>
            </a:r>
          </a:p>
        </p:txBody>
      </p:sp>
      <p:sp>
        <p:nvSpPr>
          <p:cNvPr id="7" name="TextBox 6">
            <a:extLst>
              <a:ext uri="{FF2B5EF4-FFF2-40B4-BE49-F238E27FC236}">
                <a16:creationId xmlns:a16="http://schemas.microsoft.com/office/drawing/2014/main" xmlns="" id="{71D16217-DF3F-4648-8E79-3920A89F357D}"/>
              </a:ext>
            </a:extLst>
          </p:cNvPr>
          <p:cNvSpPr txBox="1"/>
          <p:nvPr/>
        </p:nvSpPr>
        <p:spPr>
          <a:xfrm>
            <a:off x="4069976" y="6566582"/>
            <a:ext cx="5074024" cy="369332"/>
          </a:xfrm>
          <a:prstGeom prst="rect">
            <a:avLst/>
          </a:prstGeom>
          <a:noFill/>
        </p:spPr>
        <p:txBody>
          <a:bodyPr wrap="square" rtlCol="0">
            <a:spAutoFit/>
          </a:bodyPr>
          <a:lstStyle/>
          <a:p>
            <a:r>
              <a:rPr lang="en-US" sz="1400" dirty="0">
                <a:solidFill>
                  <a:schemeClr val="bg1"/>
                </a:solidFill>
              </a:rPr>
              <a:t>Rev. Dr. Suzanne Wenonah Duchesne, permission to use by request.</a:t>
            </a:r>
            <a:r>
              <a:rPr lang="en-US" dirty="0">
                <a:solidFill>
                  <a:schemeClr val="bg1"/>
                </a:solidFill>
              </a:rPr>
              <a:t> </a:t>
            </a:r>
          </a:p>
        </p:txBody>
      </p:sp>
    </p:spTree>
    <p:extLst>
      <p:ext uri="{BB962C8B-B14F-4D97-AF65-F5344CB8AC3E}">
        <p14:creationId xmlns:p14="http://schemas.microsoft.com/office/powerpoint/2010/main" val="30694048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fontScale="90000"/>
          </a:bodyPr>
          <a:lstStyle/>
          <a:p>
            <a:r>
              <a:rPr lang="en-US" b="1" dirty="0"/>
              <a:t>Pvt. Minnie Spotted Wolf </a:t>
            </a:r>
            <a:br>
              <a:rPr lang="en-US" b="1" dirty="0"/>
            </a:br>
            <a:r>
              <a:rPr lang="en-US" sz="3600" b="1" dirty="0"/>
              <a:t>Blackfeet  (1923-1988)</a:t>
            </a:r>
            <a:br>
              <a:rPr lang="en-US" sz="3600" b="1" dirty="0"/>
            </a:br>
            <a:endParaRPr lang="en-US" b="1" dirty="0"/>
          </a:p>
        </p:txBody>
      </p:sp>
      <p:sp>
        <p:nvSpPr>
          <p:cNvPr id="3" name="Content Placeholder 2"/>
          <p:cNvSpPr>
            <a:spLocks noGrp="1"/>
          </p:cNvSpPr>
          <p:nvPr>
            <p:ph idx="1"/>
          </p:nvPr>
        </p:nvSpPr>
        <p:spPr>
          <a:xfrm>
            <a:off x="457200" y="1143000"/>
            <a:ext cx="8229600" cy="4983163"/>
          </a:xfrm>
        </p:spPr>
        <p:txBody>
          <a:bodyPr>
            <a:normAutofit/>
          </a:bodyPr>
          <a:lstStyle/>
          <a:p>
            <a:pPr lvl="0"/>
            <a:r>
              <a:rPr lang="en-US" sz="2400" b="1" dirty="0"/>
              <a:t>First Native American woman to serve in the USMC</a:t>
            </a:r>
          </a:p>
          <a:p>
            <a:pPr lvl="0"/>
            <a:r>
              <a:rPr lang="en-US" sz="2400" b="1" dirty="0"/>
              <a:t>She was an avid outdoors woman</a:t>
            </a:r>
          </a:p>
          <a:p>
            <a:pPr lvl="0"/>
            <a:r>
              <a:rPr lang="en-US" sz="2400" b="1" dirty="0"/>
              <a:t>Taught elementary school for 29 years in reservation and small schools</a:t>
            </a:r>
          </a:p>
          <a:p>
            <a:pPr lvl="0"/>
            <a:r>
              <a:rPr lang="en-US" sz="2400" b="1" dirty="0"/>
              <a:t>Featured in USMC Public Relations advertising before and during Boot Camp</a:t>
            </a:r>
          </a:p>
          <a:p>
            <a:pPr lvl="0"/>
            <a:endParaRPr lang="en-US" sz="2400" b="1" dirty="0"/>
          </a:p>
          <a:p>
            <a:endParaRPr lang="en-US" sz="2400" b="1" dirty="0"/>
          </a:p>
        </p:txBody>
      </p:sp>
      <p:pic>
        <p:nvPicPr>
          <p:cNvPr id="4" name="Picture 3"/>
          <p:cNvPicPr/>
          <p:nvPr/>
        </p:nvPicPr>
        <p:blipFill>
          <a:blip r:embed="rId3"/>
          <a:stretch>
            <a:fillRect/>
          </a:stretch>
        </p:blipFill>
        <p:spPr>
          <a:xfrm>
            <a:off x="6172200" y="3276600"/>
            <a:ext cx="2543175" cy="2743200"/>
          </a:xfrm>
          <a:prstGeom prst="rect">
            <a:avLst/>
          </a:prstGeom>
        </p:spPr>
      </p:pic>
      <p:pic>
        <p:nvPicPr>
          <p:cNvPr id="5" name="Picture 4" descr="C:\Users\Verna\Documents\minnie spotted wolf bow and arrow (2).jpg"/>
          <p:cNvPicPr/>
          <p:nvPr/>
        </p:nvPicPr>
        <p:blipFill>
          <a:blip r:embed="rId4">
            <a:extLst>
              <a:ext uri="{28A0092B-C50C-407E-A947-70E740481C1C}">
                <a14:useLocalDpi xmlns:a14="http://schemas.microsoft.com/office/drawing/2010/main" val="0"/>
              </a:ext>
            </a:extLst>
          </a:blip>
          <a:srcRect/>
          <a:stretch>
            <a:fillRect/>
          </a:stretch>
        </p:blipFill>
        <p:spPr bwMode="auto">
          <a:xfrm>
            <a:off x="304800" y="3733800"/>
            <a:ext cx="2667000" cy="3048000"/>
          </a:xfrm>
          <a:prstGeom prst="rect">
            <a:avLst/>
          </a:prstGeom>
          <a:noFill/>
          <a:ln>
            <a:noFill/>
          </a:ln>
        </p:spPr>
      </p:pic>
      <p:pic>
        <p:nvPicPr>
          <p:cNvPr id="6" name="Picture 5" descr="C:\Users\Verna\Documents\minnie spotted wolf on truck hood (2).jpg"/>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276600"/>
            <a:ext cx="2371725" cy="3505200"/>
          </a:xfrm>
          <a:prstGeom prst="rect">
            <a:avLst/>
          </a:prstGeom>
          <a:noFill/>
          <a:ln>
            <a:noFill/>
          </a:ln>
        </p:spPr>
      </p:pic>
    </p:spTree>
    <p:extLst>
      <p:ext uri="{BB962C8B-B14F-4D97-AF65-F5344CB8AC3E}">
        <p14:creationId xmlns:p14="http://schemas.microsoft.com/office/powerpoint/2010/main" val="7379831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4000" b="1" dirty="0"/>
              <a:t>From ranch to Marine Corps</a:t>
            </a:r>
          </a:p>
        </p:txBody>
      </p:sp>
      <p:pic>
        <p:nvPicPr>
          <p:cNvPr id="4" name="Content Placeholder 3" descr="C:\Users\Verna\Documents\minnie spotted wolk highway banner (2).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62325" y="4343400"/>
            <a:ext cx="4419600" cy="2292645"/>
          </a:xfrm>
          <a:prstGeom prst="rect">
            <a:avLst/>
          </a:prstGeom>
          <a:noFill/>
          <a:ln>
            <a:noFill/>
          </a:ln>
        </p:spPr>
      </p:pic>
      <p:pic>
        <p:nvPicPr>
          <p:cNvPr id="5" name="Picture 4" descr="C:\Users\Verna\Documents\minnie spotted wolf poster (3).jpg"/>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71600"/>
            <a:ext cx="2847975" cy="4543424"/>
          </a:xfrm>
          <a:prstGeom prst="rect">
            <a:avLst/>
          </a:prstGeom>
          <a:noFill/>
          <a:ln>
            <a:noFill/>
          </a:ln>
        </p:spPr>
      </p:pic>
      <p:pic>
        <p:nvPicPr>
          <p:cNvPr id="6" name="Picture 5" descr="C:\Users\Verna\Documents\minnie spotted wolf cover.jpg"/>
          <p:cNvPicPr/>
          <p:nvPr/>
        </p:nvPicPr>
        <p:blipFill>
          <a:blip r:embed="rId5">
            <a:extLst>
              <a:ext uri="{28A0092B-C50C-407E-A947-70E740481C1C}">
                <a14:useLocalDpi xmlns:a14="http://schemas.microsoft.com/office/drawing/2010/main" val="0"/>
              </a:ext>
            </a:extLst>
          </a:blip>
          <a:srcRect/>
          <a:stretch>
            <a:fillRect/>
          </a:stretch>
        </p:blipFill>
        <p:spPr bwMode="auto">
          <a:xfrm>
            <a:off x="3352800" y="990600"/>
            <a:ext cx="2262187" cy="3200400"/>
          </a:xfrm>
          <a:prstGeom prst="rect">
            <a:avLst/>
          </a:prstGeom>
          <a:noFill/>
          <a:ln>
            <a:noFill/>
          </a:ln>
        </p:spPr>
      </p:pic>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8155" y="2209800"/>
            <a:ext cx="3110095" cy="187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62480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fontScale="90000"/>
          </a:bodyPr>
          <a:lstStyle/>
          <a:p>
            <a:r>
              <a:rPr lang="en-US" b="1" dirty="0"/>
              <a:t>Lori Ann </a:t>
            </a:r>
            <a:r>
              <a:rPr lang="en-US" b="1" dirty="0" err="1"/>
              <a:t>Piestawa</a:t>
            </a:r>
            <a:r>
              <a:rPr lang="en-US" dirty="0"/>
              <a:t/>
            </a:r>
            <a:br>
              <a:rPr lang="en-US" dirty="0"/>
            </a:br>
            <a:r>
              <a:rPr lang="en-US" sz="3100" b="1" dirty="0"/>
              <a:t>Hopi (1981 – 2003)</a:t>
            </a:r>
            <a:r>
              <a:rPr lang="en-US" sz="3100" dirty="0"/>
              <a:t/>
            </a:r>
            <a:br>
              <a:rPr lang="en-US" sz="3100" dirty="0"/>
            </a:br>
            <a:r>
              <a:rPr lang="en-US" sz="3100" b="1" dirty="0"/>
              <a:t>Hopi name </a:t>
            </a:r>
            <a:r>
              <a:rPr lang="en-US" sz="3100" i="1" dirty="0" err="1"/>
              <a:t>Qötsa</a:t>
            </a:r>
            <a:r>
              <a:rPr lang="en-US" sz="3100" i="1" dirty="0"/>
              <a:t>-Hon-Mana</a:t>
            </a:r>
            <a:r>
              <a:rPr lang="en-US" sz="3100" dirty="0"/>
              <a:t> =</a:t>
            </a:r>
            <a:r>
              <a:rPr lang="en-US" sz="3100" i="1" dirty="0"/>
              <a:t> White Bear Girl</a:t>
            </a:r>
            <a:r>
              <a:rPr lang="en-US" sz="3100" dirty="0"/>
              <a:t/>
            </a:r>
            <a:br>
              <a:rPr lang="en-US" sz="3100" dirty="0"/>
            </a:br>
            <a:endParaRPr lang="en-US" dirty="0"/>
          </a:p>
        </p:txBody>
      </p:sp>
      <p:sp>
        <p:nvSpPr>
          <p:cNvPr id="3" name="Content Placeholder 2"/>
          <p:cNvSpPr>
            <a:spLocks noGrp="1"/>
          </p:cNvSpPr>
          <p:nvPr>
            <p:ph idx="1"/>
          </p:nvPr>
        </p:nvSpPr>
        <p:spPr/>
        <p:txBody>
          <a:bodyPr/>
          <a:lstStyle/>
          <a:p>
            <a:pPr lvl="0" fontAlgn="base"/>
            <a:r>
              <a:rPr lang="en-US" sz="2400" b="1" dirty="0"/>
              <a:t>Active in athletics through high school</a:t>
            </a:r>
          </a:p>
          <a:p>
            <a:pPr lvl="0" fontAlgn="base"/>
            <a:r>
              <a:rPr lang="en-US" sz="2400" b="1" dirty="0"/>
              <a:t>ROTC Training for 4 years and awarded top female athlete</a:t>
            </a:r>
          </a:p>
          <a:p>
            <a:pPr lvl="0" fontAlgn="base"/>
            <a:r>
              <a:rPr lang="en-US" sz="2400" b="1" dirty="0"/>
              <a:t>Joined the military to support her two children</a:t>
            </a:r>
          </a:p>
          <a:p>
            <a:pPr lvl="0" fontAlgn="base"/>
            <a:r>
              <a:rPr lang="en-US" sz="2400" b="1" dirty="0"/>
              <a:t>First Native American Woman killed in action on foreign soil</a:t>
            </a:r>
          </a:p>
          <a:p>
            <a:pPr marL="0" indent="0" fontAlgn="base">
              <a:buNone/>
            </a:pPr>
            <a:r>
              <a:rPr lang="en-US" dirty="0"/>
              <a:t> </a:t>
            </a:r>
          </a:p>
          <a:p>
            <a:endParaRPr lang="en-US" dirty="0"/>
          </a:p>
        </p:txBody>
      </p:sp>
      <p:pic>
        <p:nvPicPr>
          <p:cNvPr id="4" name="Picture 3"/>
          <p:cNvPicPr/>
          <p:nvPr/>
        </p:nvPicPr>
        <p:blipFill>
          <a:blip r:embed="rId3"/>
          <a:stretch>
            <a:fillRect/>
          </a:stretch>
        </p:blipFill>
        <p:spPr>
          <a:xfrm>
            <a:off x="3038475" y="3395662"/>
            <a:ext cx="3514725" cy="2852738"/>
          </a:xfrm>
          <a:prstGeom prst="rect">
            <a:avLst/>
          </a:prstGeom>
        </p:spPr>
      </p:pic>
      <p:pic>
        <p:nvPicPr>
          <p:cNvPr id="5" name="Picture 4"/>
          <p:cNvPicPr/>
          <p:nvPr/>
        </p:nvPicPr>
        <p:blipFill>
          <a:blip r:embed="rId4"/>
          <a:stretch>
            <a:fillRect/>
          </a:stretch>
        </p:blipFill>
        <p:spPr>
          <a:xfrm>
            <a:off x="295275" y="3395662"/>
            <a:ext cx="2590800" cy="2750344"/>
          </a:xfrm>
          <a:prstGeom prst="rect">
            <a:avLst/>
          </a:prstGeom>
        </p:spPr>
      </p:pic>
      <p:pic>
        <p:nvPicPr>
          <p:cNvPr id="6" name="Picture 5"/>
          <p:cNvPicPr/>
          <p:nvPr/>
        </p:nvPicPr>
        <p:blipFill>
          <a:blip r:embed="rId5"/>
          <a:stretch>
            <a:fillRect/>
          </a:stretch>
        </p:blipFill>
        <p:spPr>
          <a:xfrm>
            <a:off x="6553200" y="3395662"/>
            <a:ext cx="2362200" cy="2700338"/>
          </a:xfrm>
          <a:prstGeom prst="rect">
            <a:avLst/>
          </a:prstGeom>
        </p:spPr>
      </p:pic>
    </p:spTree>
    <p:extLst>
      <p:ext uri="{BB962C8B-B14F-4D97-AF65-F5344CB8AC3E}">
        <p14:creationId xmlns:p14="http://schemas.microsoft.com/office/powerpoint/2010/main" val="1156505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t>Purple Heart and Prisoner of War Medal</a:t>
            </a:r>
          </a:p>
        </p:txBody>
      </p:sp>
      <p:pic>
        <p:nvPicPr>
          <p:cNvPr id="4" name="Content Placeholder 3" descr="Jessica Lynch with Lori Piestewa prior to their deployment at Fort Bliss, Texas."/>
          <p:cNvPicPr>
            <a:picLocks noGrp="1"/>
          </p:cNvPicPr>
          <p:nvPr>
            <p:ph idx="1"/>
          </p:nvPr>
        </p:nvPicPr>
        <p:blipFill rotWithShape="1">
          <a:blip r:embed="rId3">
            <a:extLst>
              <a:ext uri="{28A0092B-C50C-407E-A947-70E740481C1C}">
                <a14:useLocalDpi xmlns:a14="http://schemas.microsoft.com/office/drawing/2010/main" val="0"/>
              </a:ext>
            </a:extLst>
          </a:blip>
          <a:srcRect l="19075" t="6420" r="7037" b="15062"/>
          <a:stretch/>
        </p:blipFill>
        <p:spPr bwMode="auto">
          <a:xfrm>
            <a:off x="762000" y="1057275"/>
            <a:ext cx="3495629" cy="2724130"/>
          </a:xfrm>
          <a:prstGeom prst="rect">
            <a:avLst/>
          </a:prstGeom>
          <a:noFill/>
          <a:ln>
            <a:noFill/>
          </a:ln>
          <a:extLst>
            <a:ext uri="{53640926-AAD7-44D8-BBD7-CCE9431645EC}">
              <a14:shadowObscured xmlns:a14="http://schemas.microsoft.com/office/drawing/2010/main"/>
            </a:ext>
          </a:extLst>
        </p:spPr>
      </p:pic>
      <p:pic>
        <p:nvPicPr>
          <p:cNvPr id="5" name="Picture 4" descr="C:\Users\Verna\Documents\lori piestawa mountain (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2700" y="4110036"/>
            <a:ext cx="3594100" cy="2305050"/>
          </a:xfrm>
          <a:prstGeom prst="rect">
            <a:avLst/>
          </a:prstGeom>
          <a:noFill/>
          <a:ln>
            <a:noFill/>
          </a:ln>
        </p:spPr>
      </p:pic>
      <p:pic>
        <p:nvPicPr>
          <p:cNvPr id="6" name="Picture 5" descr="Jessica Lynch at a memorial service for Lori Piestewa in Phoenix."/>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066800"/>
            <a:ext cx="3562350" cy="2743200"/>
          </a:xfrm>
          <a:prstGeom prst="rect">
            <a:avLst/>
          </a:prstGeom>
          <a:noFill/>
          <a:ln>
            <a:noFill/>
          </a:ln>
        </p:spPr>
      </p:pic>
      <p:pic>
        <p:nvPicPr>
          <p:cNvPr id="7" name="Picture 6" descr="Jessica Lynch with Lori Piestewa’s daughter, Carla."/>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886199"/>
            <a:ext cx="1943100" cy="2752725"/>
          </a:xfrm>
          <a:prstGeom prst="rect">
            <a:avLst/>
          </a:prstGeom>
          <a:noFill/>
          <a:ln>
            <a:noFill/>
          </a:ln>
        </p:spPr>
      </p:pic>
    </p:spTree>
    <p:extLst>
      <p:ext uri="{BB962C8B-B14F-4D97-AF65-F5344CB8AC3E}">
        <p14:creationId xmlns:p14="http://schemas.microsoft.com/office/powerpoint/2010/main" val="16721289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dian Feathers | Designs Indian Feathers Connected With Ornaments ..."/>
          <p:cNvPicPr>
            <a:picLocks noGrp="1"/>
          </p:cNvPicPr>
          <p:nvPr>
            <p:ph idx="1"/>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0" y="990600"/>
            <a:ext cx="4267200" cy="3962400"/>
          </a:xfrm>
          <a:prstGeom prst="rect">
            <a:avLst/>
          </a:prstGeom>
          <a:noFill/>
          <a:ln>
            <a:noFill/>
          </a:ln>
        </p:spPr>
      </p:pic>
      <p:sp>
        <p:nvSpPr>
          <p:cNvPr id="2" name="Title 1"/>
          <p:cNvSpPr>
            <a:spLocks noGrp="1"/>
          </p:cNvSpPr>
          <p:nvPr>
            <p:ph type="title"/>
          </p:nvPr>
        </p:nvSpPr>
        <p:spPr/>
        <p:txBody>
          <a:bodyPr>
            <a:normAutofit fontScale="90000"/>
          </a:bodyPr>
          <a:lstStyle/>
          <a:p>
            <a:pPr algn="l"/>
            <a:r>
              <a:rPr lang="en-US" dirty="0"/>
              <a:t>			</a:t>
            </a:r>
            <a:br>
              <a:rPr lang="en-US" dirty="0"/>
            </a:br>
            <a:r>
              <a:rPr lang="en-US" dirty="0"/>
              <a:t/>
            </a:r>
            <a:br>
              <a:rPr lang="en-US" dirty="0"/>
            </a:br>
            <a:r>
              <a:rPr lang="en-US" dirty="0"/>
              <a:t>			</a:t>
            </a:r>
            <a:br>
              <a:rPr lang="en-US" dirty="0"/>
            </a:br>
            <a:r>
              <a:rPr lang="en-US" dirty="0"/>
              <a:t>			Outstanding United </a:t>
            </a:r>
            <a:br>
              <a:rPr lang="en-US" dirty="0"/>
            </a:br>
            <a:r>
              <a:rPr lang="en-US" dirty="0"/>
              <a:t>			Methodist women</a:t>
            </a:r>
          </a:p>
        </p:txBody>
      </p:sp>
      <p:pic>
        <p:nvPicPr>
          <p:cNvPr id="5" name="Picture 4" descr="New 50ft statue &quot;Dignity&quot; that just went up in South Dakota : pics ..."/>
          <p:cNvPicPr/>
          <p:nvPr/>
        </p:nvPicPr>
        <p:blipFill>
          <a:blip r:embed="rId5" cstate="print">
            <a:extLst>
              <a:ext uri="{BEBA8EAE-BF5A-486C-A8C5-ECC9F3942E4B}">
                <a14:imgProps xmlns:a14="http://schemas.microsoft.com/office/drawing/2010/main">
                  <a14:imgLayer r:embed="rId6">
                    <a14:imgEffect>
                      <a14:backgroundRemoval t="10104" b="90104" l="10000" r="90000">
                        <a14:foregroundMark x1="62639" y1="80417" x2="62639" y2="80417"/>
                        <a14:backgroundMark x1="49167" y1="75417" x2="60278" y2="75417"/>
                        <a14:backgroundMark x1="55556" y1="70729" x2="53611" y2="71458"/>
                        <a14:backgroundMark x1="50556" y1="73229" x2="61944" y2="90208"/>
                        <a14:backgroundMark x1="71528" y1="89063" x2="76667" y2="67813"/>
                        <a14:backgroundMark x1="75833" y1="70313" x2="73333" y2="70208"/>
                        <a14:backgroundMark x1="76667" y1="67813" x2="65833" y2="68229"/>
                        <a14:backgroundMark x1="65833" y1="68229" x2="52639" y2="72083"/>
                      </a14:backgroundRemoval>
                    </a14:imgEffect>
                  </a14:imgLayer>
                </a14:imgProps>
              </a:ext>
              <a:ext uri="{28A0092B-C50C-407E-A947-70E740481C1C}">
                <a14:useLocalDpi xmlns:a14="http://schemas.microsoft.com/office/drawing/2010/main" val="0"/>
              </a:ext>
            </a:extLst>
          </a:blip>
          <a:srcRect/>
          <a:stretch>
            <a:fillRect/>
          </a:stretch>
        </p:blipFill>
        <p:spPr bwMode="auto">
          <a:xfrm>
            <a:off x="5486400" y="2438400"/>
            <a:ext cx="3886200" cy="4724400"/>
          </a:xfrm>
          <a:prstGeom prst="rect">
            <a:avLst/>
          </a:prstGeom>
          <a:noFill/>
          <a:ln>
            <a:noFill/>
          </a:ln>
        </p:spPr>
      </p:pic>
    </p:spTree>
    <p:extLst>
      <p:ext uri="{BB962C8B-B14F-4D97-AF65-F5344CB8AC3E}">
        <p14:creationId xmlns:p14="http://schemas.microsoft.com/office/powerpoint/2010/main" val="8264077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16162"/>
          </a:xfrm>
        </p:spPr>
        <p:txBody>
          <a:bodyPr>
            <a:normAutofit fontScale="90000"/>
          </a:bodyPr>
          <a:lstStyle/>
          <a:p>
            <a:r>
              <a:rPr lang="en-US" b="1" dirty="0"/>
              <a:t>Anita Phillips</a:t>
            </a:r>
            <a:br>
              <a:rPr lang="en-US" b="1" dirty="0"/>
            </a:br>
            <a:r>
              <a:rPr lang="en-US" sz="3100" b="1" dirty="0"/>
              <a:t>Keetoowah and Cherokee</a:t>
            </a:r>
            <a:r>
              <a:rPr lang="en-US" dirty="0"/>
              <a:t/>
            </a:r>
            <a:br>
              <a:rPr lang="en-US" dirty="0"/>
            </a:br>
            <a:r>
              <a:rPr lang="en-US" dirty="0"/>
              <a:t> </a:t>
            </a:r>
            <a:br>
              <a:rPr lang="en-US" dirty="0"/>
            </a:br>
            <a:endParaRPr lang="en-US" dirty="0"/>
          </a:p>
        </p:txBody>
      </p:sp>
      <p:sp>
        <p:nvSpPr>
          <p:cNvPr id="3" name="Content Placeholder 2"/>
          <p:cNvSpPr>
            <a:spLocks noGrp="1"/>
          </p:cNvSpPr>
          <p:nvPr>
            <p:ph idx="1"/>
          </p:nvPr>
        </p:nvSpPr>
        <p:spPr/>
        <p:txBody>
          <a:bodyPr>
            <a:normAutofit/>
          </a:bodyPr>
          <a:lstStyle/>
          <a:p>
            <a:pPr lvl="0"/>
            <a:r>
              <a:rPr lang="en-US" sz="2800" b="1" dirty="0"/>
              <a:t>Ordained an elder in the United Methodist Church</a:t>
            </a:r>
          </a:p>
          <a:p>
            <a:pPr lvl="0"/>
            <a:r>
              <a:rPr lang="en-US" sz="2800" b="1" dirty="0"/>
              <a:t>Served as Executive Director of the Native American Comprehensive Plan</a:t>
            </a:r>
          </a:p>
          <a:p>
            <a:pPr lvl="0"/>
            <a:r>
              <a:rPr lang="en-US" sz="2800" b="1" dirty="0"/>
              <a:t>Co-authored On This Spirit Walk</a:t>
            </a:r>
          </a:p>
          <a:p>
            <a:pPr lvl="0"/>
            <a:r>
              <a:rPr lang="en-US" sz="2800" b="1" dirty="0"/>
              <a:t>Works with Path 1/New Church Starts</a:t>
            </a:r>
          </a:p>
          <a:p>
            <a:endParaRPr lang="en-US" sz="2800" b="1" dirty="0"/>
          </a:p>
        </p:txBody>
      </p:sp>
      <p:pic>
        <p:nvPicPr>
          <p:cNvPr id="4" name="Picture 3" descr="C:\Users\Verna\Documents\nacp logo (2).jpg"/>
          <p:cNvPicPr/>
          <p:nvPr/>
        </p:nvPicPr>
        <p:blipFill>
          <a:blip r:embed="rId3">
            <a:extLst>
              <a:ext uri="{28A0092B-C50C-407E-A947-70E740481C1C}">
                <a14:useLocalDpi xmlns:a14="http://schemas.microsoft.com/office/drawing/2010/main" val="0"/>
              </a:ext>
            </a:extLst>
          </a:blip>
          <a:srcRect/>
          <a:stretch>
            <a:fillRect/>
          </a:stretch>
        </p:blipFill>
        <p:spPr bwMode="auto">
          <a:xfrm>
            <a:off x="6958012" y="2743200"/>
            <a:ext cx="1238250" cy="1238250"/>
          </a:xfrm>
          <a:prstGeom prst="rect">
            <a:avLst/>
          </a:prstGeom>
          <a:noFill/>
          <a:ln>
            <a:noFill/>
          </a:ln>
        </p:spPr>
      </p:pic>
      <p:pic>
        <p:nvPicPr>
          <p:cNvPr id="5" name="Picture 4" descr="Picture"/>
          <p:cNvPicPr/>
          <p:nvPr/>
        </p:nvPicPr>
        <p:blipFill>
          <a:blip r:embed="rId4">
            <a:extLst>
              <a:ext uri="{28A0092B-C50C-407E-A947-70E740481C1C}">
                <a14:useLocalDpi xmlns:a14="http://schemas.microsoft.com/office/drawing/2010/main" val="0"/>
              </a:ext>
            </a:extLst>
          </a:blip>
          <a:srcRect/>
          <a:stretch>
            <a:fillRect/>
          </a:stretch>
        </p:blipFill>
        <p:spPr bwMode="auto">
          <a:xfrm>
            <a:off x="5876925" y="4162425"/>
            <a:ext cx="2143125" cy="2486025"/>
          </a:xfrm>
          <a:prstGeom prst="rect">
            <a:avLst/>
          </a:prstGeom>
          <a:noFill/>
          <a:ln>
            <a:noFill/>
          </a:ln>
        </p:spPr>
      </p:pic>
      <p:pic>
        <p:nvPicPr>
          <p:cNvPr id="7" name="Picture 6" descr="C:\Users\Verna\Documents\anita phillips umw assembly 2010 (2).jpg"/>
          <p:cNvPicPr/>
          <p:nvPr/>
        </p:nvPicPr>
        <p:blipFill rotWithShape="1">
          <a:blip r:embed="rId5">
            <a:extLst>
              <a:ext uri="{28A0092B-C50C-407E-A947-70E740481C1C}">
                <a14:useLocalDpi xmlns:a14="http://schemas.microsoft.com/office/drawing/2010/main" val="0"/>
              </a:ext>
            </a:extLst>
          </a:blip>
          <a:srcRect t="11667" b="13333"/>
          <a:stretch/>
        </p:blipFill>
        <p:spPr bwMode="auto">
          <a:xfrm>
            <a:off x="866775" y="4162425"/>
            <a:ext cx="4572000" cy="25717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07075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latin typeface="+mn-lt"/>
              </a:rPr>
              <a:t>“On This Spirit Walk”</a:t>
            </a:r>
          </a:p>
        </p:txBody>
      </p:sp>
      <p:pic>
        <p:nvPicPr>
          <p:cNvPr id="4" name="Content Placeholder 3" descr="Picture of On This Spirit Walk"/>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 y="1676400"/>
            <a:ext cx="2057400" cy="3200400"/>
          </a:xfrm>
          <a:prstGeom prst="rect">
            <a:avLst/>
          </a:prstGeom>
          <a:noFill/>
          <a:ln>
            <a:noFill/>
          </a:ln>
        </p:spPr>
      </p:pic>
      <p:pic>
        <p:nvPicPr>
          <p:cNvPr id="5" name="Picture 4" descr="Marcus Briggs-Cloud, the Rev. Anita Phillips and filmmaker John Little lead a panel discussion after the screening of “More Than a Word” during the fall meeting of the Board of Global Ministries. Photo by Anthony Trueheart, Global Ministries.  "/>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7525" y="3886200"/>
            <a:ext cx="4343400" cy="2785745"/>
          </a:xfrm>
          <a:prstGeom prst="rect">
            <a:avLst/>
          </a:prstGeom>
          <a:noFill/>
          <a:ln>
            <a:noFill/>
          </a:ln>
        </p:spPr>
      </p:pic>
      <p:pic>
        <p:nvPicPr>
          <p:cNvPr id="6" name="Picture 5" descr="http://archive.inumc.org/files/tables/content/487112/fields/primaryimage/6f00935d589a4b5eae247ab9700e4f88/phillips-with-medicine-wheel.jpg?width=600&amp;height=400"/>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219200"/>
            <a:ext cx="3095625" cy="2514600"/>
          </a:xfrm>
          <a:prstGeom prst="rect">
            <a:avLst/>
          </a:prstGeom>
          <a:noFill/>
          <a:ln>
            <a:noFill/>
          </a:ln>
        </p:spPr>
      </p:pic>
      <p:pic>
        <p:nvPicPr>
          <p:cNvPr id="7" name="Picture 6" descr="Picture"/>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228725"/>
            <a:ext cx="2057400" cy="2428875"/>
          </a:xfrm>
          <a:prstGeom prst="rect">
            <a:avLst/>
          </a:prstGeom>
          <a:noFill/>
          <a:ln>
            <a:noFill/>
          </a:ln>
        </p:spPr>
      </p:pic>
    </p:spTree>
    <p:extLst>
      <p:ext uri="{BB962C8B-B14F-4D97-AF65-F5344CB8AC3E}">
        <p14:creationId xmlns:p14="http://schemas.microsoft.com/office/powerpoint/2010/main" val="41253646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Anne Marshall</a:t>
            </a:r>
            <a:r>
              <a:rPr lang="en-US" dirty="0"/>
              <a:t/>
            </a:r>
            <a:br>
              <a:rPr lang="en-US" dirty="0"/>
            </a:br>
            <a:r>
              <a:rPr lang="en-US" sz="3100" b="1" dirty="0"/>
              <a:t>Muscogee (Creek)</a:t>
            </a:r>
            <a:r>
              <a:rPr lang="en-US" sz="3100" dirty="0"/>
              <a:t/>
            </a:r>
            <a:br>
              <a:rPr lang="en-US" sz="3100" dirty="0"/>
            </a:br>
            <a:endParaRPr lang="en-US" sz="3100" dirty="0"/>
          </a:p>
        </p:txBody>
      </p:sp>
      <p:sp>
        <p:nvSpPr>
          <p:cNvPr id="3" name="Content Placeholder 2"/>
          <p:cNvSpPr>
            <a:spLocks noGrp="1"/>
          </p:cNvSpPr>
          <p:nvPr>
            <p:ph idx="1"/>
          </p:nvPr>
        </p:nvSpPr>
        <p:spPr>
          <a:xfrm>
            <a:off x="457200" y="1295400"/>
            <a:ext cx="8229600" cy="4830763"/>
          </a:xfrm>
        </p:spPr>
        <p:txBody>
          <a:bodyPr>
            <a:normAutofit/>
          </a:bodyPr>
          <a:lstStyle/>
          <a:p>
            <a:pPr lvl="0"/>
            <a:r>
              <a:rPr lang="en-US" sz="2400" b="1" dirty="0"/>
              <a:t>Served on UM Commission on Christian Unity and Interreligious Concerns</a:t>
            </a:r>
            <a:endParaRPr lang="en-US" sz="2400" dirty="0"/>
          </a:p>
          <a:p>
            <a:pPr lvl="0"/>
            <a:r>
              <a:rPr lang="en-US" sz="2400" b="1" dirty="0"/>
              <a:t>Serves as Pension /Benefits Officer of NM Annual Conference</a:t>
            </a:r>
            <a:endParaRPr lang="en-US" sz="2400" dirty="0"/>
          </a:p>
          <a:p>
            <a:pPr lvl="0"/>
            <a:r>
              <a:rPr lang="en-US" sz="2400" b="1" dirty="0"/>
              <a:t>Chaired Native American International Caucus</a:t>
            </a:r>
            <a:endParaRPr lang="en-US" sz="2400" dirty="0"/>
          </a:p>
          <a:p>
            <a:pPr lvl="0"/>
            <a:r>
              <a:rPr lang="en-US" sz="2400" b="1" dirty="0"/>
              <a:t>Currently has a seat on the Muscogee National Council </a:t>
            </a:r>
            <a:endParaRPr lang="en-US" sz="2400" dirty="0"/>
          </a:p>
          <a:p>
            <a:pPr marL="0" indent="0">
              <a:buNone/>
            </a:pPr>
            <a:r>
              <a:rPr lang="en-US" dirty="0"/>
              <a:t> </a:t>
            </a:r>
          </a:p>
          <a:p>
            <a:endParaRPr lang="en-US" dirty="0"/>
          </a:p>
        </p:txBody>
      </p:sp>
      <p:pic>
        <p:nvPicPr>
          <p:cNvPr id="10" name="Picture 9" descr="http://www.mcnnc.com/wp-content/uploads/2020/01/marshall_631_0-240x300.jpg"/>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857625"/>
            <a:ext cx="2286000" cy="2809875"/>
          </a:xfrm>
          <a:prstGeom prst="rect">
            <a:avLst/>
          </a:prstGeom>
          <a:noFill/>
          <a:ln>
            <a:noFill/>
          </a:ln>
        </p:spPr>
      </p:pic>
      <p:pic>
        <p:nvPicPr>
          <p:cNvPr id="12" name="Picture 11" descr="C:\Users\Verna\Documents\anna marshall murrah building bombing (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3857625"/>
            <a:ext cx="2533650" cy="2791460"/>
          </a:xfrm>
          <a:prstGeom prst="rect">
            <a:avLst/>
          </a:prstGeom>
          <a:noFill/>
          <a:ln>
            <a:noFill/>
          </a:ln>
        </p:spPr>
      </p:pic>
    </p:spTree>
    <p:extLst>
      <p:ext uri="{BB962C8B-B14F-4D97-AF65-F5344CB8AC3E}">
        <p14:creationId xmlns:p14="http://schemas.microsoft.com/office/powerpoint/2010/main" val="26981298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Call to Action</a:t>
            </a:r>
          </a:p>
        </p:txBody>
      </p:sp>
      <p:pic>
        <p:nvPicPr>
          <p:cNvPr id="4" name="Content Placeholder 3" descr="https://scontent-iad3-1.xx.fbcdn.net/v/t1.0-9/16388238_1637331369903426_6168575692423458124_n.png?_nc_cat=103&amp;_nc_sid=85a577&amp;_nc_ohc=QEwLcwpxWgcAX8eqXC5&amp;_nc_ht=scontent-iad3-1.xx&amp;oh=6d3559c6a9727d64d68dc30182f32a15&amp;oe=5EB59187"/>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38300" y="4686300"/>
            <a:ext cx="2133600" cy="2133600"/>
          </a:xfrm>
          <a:prstGeom prst="rect">
            <a:avLst/>
          </a:prstGeom>
          <a:noFill/>
          <a:ln>
            <a:noFill/>
          </a:ln>
        </p:spPr>
      </p:pic>
      <p:pic>
        <p:nvPicPr>
          <p:cNvPr id="5" name="Picture 4" descr="C:\Users\Verna\Documents\anna marshall council rep (2).jpeg"/>
          <p:cNvPicPr/>
          <p:nvPr/>
        </p:nvPicPr>
        <p:blipFill>
          <a:blip r:embed="rId4">
            <a:extLst>
              <a:ext uri="{28A0092B-C50C-407E-A947-70E740481C1C}">
                <a14:useLocalDpi xmlns:a14="http://schemas.microsoft.com/office/drawing/2010/main" val="0"/>
              </a:ext>
            </a:extLst>
          </a:blip>
          <a:srcRect/>
          <a:stretch>
            <a:fillRect/>
          </a:stretch>
        </p:blipFill>
        <p:spPr bwMode="auto">
          <a:xfrm>
            <a:off x="4095750" y="2057400"/>
            <a:ext cx="4649788" cy="3276600"/>
          </a:xfrm>
          <a:prstGeom prst="rect">
            <a:avLst/>
          </a:prstGeom>
          <a:noFill/>
          <a:ln>
            <a:noFill/>
          </a:ln>
        </p:spPr>
      </p:pic>
      <p:pic>
        <p:nvPicPr>
          <p:cNvPr id="6" name="Picture 5" descr="C:\Users\Verna\Documents\anne.marshall nacp photo (2).jpg"/>
          <p:cNvPicPr/>
          <p:nvPr/>
        </p:nvPicPr>
        <p:blipFill>
          <a:blip r:embed="rId5">
            <a:extLst>
              <a:ext uri="{28A0092B-C50C-407E-A947-70E740481C1C}">
                <a14:useLocalDpi xmlns:a14="http://schemas.microsoft.com/office/drawing/2010/main" val="0"/>
              </a:ext>
            </a:extLst>
          </a:blip>
          <a:srcRect/>
          <a:stretch>
            <a:fillRect/>
          </a:stretch>
        </p:blipFill>
        <p:spPr bwMode="auto">
          <a:xfrm>
            <a:off x="457200" y="1828800"/>
            <a:ext cx="3276600" cy="2809875"/>
          </a:xfrm>
          <a:prstGeom prst="rect">
            <a:avLst/>
          </a:prstGeom>
          <a:noFill/>
          <a:ln>
            <a:noFill/>
          </a:ln>
        </p:spPr>
      </p:pic>
    </p:spTree>
    <p:extLst>
      <p:ext uri="{BB962C8B-B14F-4D97-AF65-F5344CB8AC3E}">
        <p14:creationId xmlns:p14="http://schemas.microsoft.com/office/powerpoint/2010/main" val="19885434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762000"/>
            <a:ext cx="3886200" cy="5334000"/>
          </a:xfrm>
        </p:spPr>
        <p:txBody>
          <a:bodyPr>
            <a:normAutofit fontScale="90000"/>
          </a:bodyPr>
          <a:lstStyle/>
          <a:p>
            <a:pPr algn="r"/>
            <a:r>
              <a:rPr lang="en-US" sz="3200" b="1" dirty="0"/>
              <a:t>Like Dignity, the statue that honors all Native women as she stands tall in South Dakota, these women stand tall.</a:t>
            </a:r>
            <a:br>
              <a:rPr lang="en-US" sz="3200" b="1" dirty="0"/>
            </a:br>
            <a:r>
              <a:rPr lang="en-US" sz="3200" b="1" dirty="0"/>
              <a:t/>
            </a:r>
            <a:br>
              <a:rPr lang="en-US" sz="3200" b="1" dirty="0"/>
            </a:br>
            <a:r>
              <a:rPr lang="en-US" sz="3200" b="1" dirty="0"/>
              <a:t>May their tenacity, determination, and spirit inspire you to learn more.</a:t>
            </a:r>
            <a:br>
              <a:rPr lang="en-US" sz="3200" b="1" dirty="0"/>
            </a:br>
            <a:r>
              <a:rPr lang="en-US" sz="3200" b="1" dirty="0"/>
              <a:t/>
            </a:r>
            <a:br>
              <a:rPr lang="en-US" sz="3200" b="1" dirty="0"/>
            </a:br>
            <a:r>
              <a:rPr lang="en-US" sz="2700" b="1" dirty="0"/>
              <a:t>EPA </a:t>
            </a:r>
            <a:r>
              <a:rPr lang="en-US" sz="2700" b="1" dirty="0" err="1"/>
              <a:t>CoNAM</a:t>
            </a:r>
            <a:r>
              <a:rPr lang="en-US" sz="3200" b="1" dirty="0"/>
              <a:t/>
            </a:r>
            <a:br>
              <a:rPr lang="en-US" sz="3200" b="1" dirty="0"/>
            </a:br>
            <a:endParaRPr lang="en-US" sz="3200" b="1" dirty="0">
              <a:latin typeface="+mn-lt"/>
            </a:endParaRPr>
          </a:p>
        </p:txBody>
      </p:sp>
      <p:pic>
        <p:nvPicPr>
          <p:cNvPr id="10" name="Content Placeholder 9" descr="2018-19 Trip"/>
          <p:cNvPicPr>
            <a:picLocks noGrp="1"/>
          </p:cNvPicPr>
          <p:nvPr>
            <p:ph idx="1"/>
          </p:nvPr>
        </p:nvPicPr>
        <p:blipFill rotWithShape="1">
          <a:blip r:embed="rId3">
            <a:extLst>
              <a:ext uri="{28A0092B-C50C-407E-A947-70E740481C1C}">
                <a14:useLocalDpi xmlns:a14="http://schemas.microsoft.com/office/drawing/2010/main" val="0"/>
              </a:ext>
            </a:extLst>
          </a:blip>
          <a:srcRect l="60607" t="13702" r="5722" b="29327"/>
          <a:stretch/>
        </p:blipFill>
        <p:spPr bwMode="auto">
          <a:xfrm>
            <a:off x="4343400" y="609600"/>
            <a:ext cx="4495799" cy="5486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595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EF927739-2714-B040-BB32-D3C0813AFA58}"/>
              </a:ext>
            </a:extLst>
          </p:cNvPr>
          <p:cNvPicPr>
            <a:picLocks noGrp="1"/>
          </p:cNvPicPr>
          <p:nvPr>
            <p:ph idx="1"/>
          </p:nvPr>
        </p:nvPicPr>
        <p:blipFill>
          <a:blip r:embed="rId2">
            <a:alphaModFix/>
            <a:extLst>
              <a:ext uri="{28A0092B-C50C-407E-A947-70E740481C1C}">
                <a14:useLocalDpi xmlns:a14="http://schemas.microsoft.com/office/drawing/2010/main" val="0"/>
              </a:ext>
            </a:extLst>
          </a:blip>
          <a:stretch>
            <a:fillRect/>
          </a:stretch>
        </p:blipFill>
        <p:spPr>
          <a:xfrm>
            <a:off x="-2438400" y="-1828800"/>
            <a:ext cx="11734800" cy="9387841"/>
          </a:xfrm>
        </p:spPr>
      </p:pic>
      <p:sp>
        <p:nvSpPr>
          <p:cNvPr id="2" name="Title 1">
            <a:extLst>
              <a:ext uri="{FF2B5EF4-FFF2-40B4-BE49-F238E27FC236}">
                <a16:creationId xmlns:a16="http://schemas.microsoft.com/office/drawing/2014/main" xmlns="" id="{B8D50790-A0C0-D34A-9221-9401E865C1DF}"/>
              </a:ext>
            </a:extLst>
          </p:cNvPr>
          <p:cNvSpPr>
            <a:spLocks noGrp="1"/>
          </p:cNvSpPr>
          <p:nvPr>
            <p:ph type="title"/>
          </p:nvPr>
        </p:nvSpPr>
        <p:spPr>
          <a:xfrm>
            <a:off x="4069976" y="152400"/>
            <a:ext cx="4953000" cy="753035"/>
          </a:xfrm>
        </p:spPr>
        <p:txBody>
          <a:bodyPr>
            <a:normAutofit fontScale="90000"/>
          </a:bodyPr>
          <a:lstStyle/>
          <a:p>
            <a:r>
              <a:rPr lang="en-US" dirty="0">
                <a:solidFill>
                  <a:schemeClr val="bg1"/>
                </a:solidFill>
              </a:rPr>
              <a:t>Opening Prayer</a:t>
            </a:r>
          </a:p>
        </p:txBody>
      </p:sp>
      <p:sp>
        <p:nvSpPr>
          <p:cNvPr id="6" name="TextBox 5">
            <a:extLst>
              <a:ext uri="{FF2B5EF4-FFF2-40B4-BE49-F238E27FC236}">
                <a16:creationId xmlns:a16="http://schemas.microsoft.com/office/drawing/2014/main" xmlns="" id="{900FEE00-C701-3A44-BDD4-B67193C36934}"/>
              </a:ext>
            </a:extLst>
          </p:cNvPr>
          <p:cNvSpPr txBox="1"/>
          <p:nvPr/>
        </p:nvSpPr>
        <p:spPr>
          <a:xfrm>
            <a:off x="4572000" y="905435"/>
            <a:ext cx="4724400" cy="5324535"/>
          </a:xfrm>
          <a:prstGeom prst="rect">
            <a:avLst/>
          </a:prstGeom>
          <a:solidFill>
            <a:schemeClr val="tx1">
              <a:lumMod val="65000"/>
              <a:lumOff val="35000"/>
              <a:alpha val="55000"/>
            </a:schemeClr>
          </a:solidFill>
        </p:spPr>
        <p:txBody>
          <a:bodyPr wrap="square" lIns="45720" rIns="45720" rtlCol="0">
            <a:spAutoFit/>
          </a:bodyPr>
          <a:lstStyle/>
          <a:p>
            <a:r>
              <a:rPr lang="en-US" sz="2000" b="1" dirty="0">
                <a:solidFill>
                  <a:schemeClr val="bg1"/>
                </a:solidFill>
              </a:rPr>
              <a:t>Let us remember that they are sacred </a:t>
            </a:r>
          </a:p>
          <a:p>
            <a:r>
              <a:rPr lang="en-US" sz="2000" b="1" dirty="0">
                <a:solidFill>
                  <a:schemeClr val="bg1"/>
                </a:solidFill>
              </a:rPr>
              <a:t>as all women are sacred to you,</a:t>
            </a:r>
          </a:p>
          <a:p>
            <a:r>
              <a:rPr lang="en-US" sz="2000" b="1" dirty="0">
                <a:solidFill>
                  <a:schemeClr val="bg1"/>
                </a:solidFill>
              </a:rPr>
              <a:t>and they are precious to you, </a:t>
            </a:r>
          </a:p>
          <a:p>
            <a:r>
              <a:rPr lang="en-US" sz="2000" b="1" dirty="0">
                <a:solidFill>
                  <a:schemeClr val="bg1"/>
                </a:solidFill>
              </a:rPr>
              <a:t>as all creation is precious,</a:t>
            </a:r>
          </a:p>
          <a:p>
            <a:endParaRPr lang="en-US" sz="2000" b="1" dirty="0">
              <a:solidFill>
                <a:schemeClr val="bg1"/>
              </a:solidFill>
            </a:endParaRPr>
          </a:p>
          <a:p>
            <a:r>
              <a:rPr lang="en-US" sz="2000" b="1" dirty="0">
                <a:solidFill>
                  <a:schemeClr val="bg1"/>
                </a:solidFill>
              </a:rPr>
              <a:t>so that we might not only </a:t>
            </a:r>
          </a:p>
          <a:p>
            <a:r>
              <a:rPr lang="en-US" sz="2000" b="1" dirty="0">
                <a:solidFill>
                  <a:schemeClr val="bg1"/>
                </a:solidFill>
              </a:rPr>
              <a:t>honor them with our words, </a:t>
            </a:r>
          </a:p>
          <a:p>
            <a:r>
              <a:rPr lang="en-US" sz="2000" b="1" dirty="0">
                <a:solidFill>
                  <a:schemeClr val="bg1"/>
                </a:solidFill>
              </a:rPr>
              <a:t>but consecrate their stories </a:t>
            </a:r>
          </a:p>
          <a:p>
            <a:r>
              <a:rPr lang="en-US" sz="2000" b="1" dirty="0">
                <a:solidFill>
                  <a:schemeClr val="bg1"/>
                </a:solidFill>
              </a:rPr>
              <a:t>with our actions,</a:t>
            </a:r>
          </a:p>
          <a:p>
            <a:r>
              <a:rPr lang="en-US" sz="2000" b="1" dirty="0">
                <a:solidFill>
                  <a:schemeClr val="bg1"/>
                </a:solidFill>
              </a:rPr>
              <a:t>blessing the Elders </a:t>
            </a:r>
          </a:p>
          <a:p>
            <a:r>
              <a:rPr lang="en-US" sz="2000" b="1" dirty="0">
                <a:solidFill>
                  <a:schemeClr val="bg1"/>
                </a:solidFill>
              </a:rPr>
              <a:t>and encouraging the next generation;</a:t>
            </a:r>
          </a:p>
          <a:p>
            <a:endParaRPr lang="en-US" sz="2000" b="1" dirty="0">
              <a:solidFill>
                <a:schemeClr val="bg1"/>
              </a:solidFill>
            </a:endParaRPr>
          </a:p>
          <a:p>
            <a:r>
              <a:rPr lang="en-US" sz="2000" b="1" dirty="0">
                <a:solidFill>
                  <a:schemeClr val="bg1"/>
                </a:solidFill>
              </a:rPr>
              <a:t>in the name of the One who </a:t>
            </a:r>
          </a:p>
          <a:p>
            <a:r>
              <a:rPr lang="en-US" sz="2000" b="1" dirty="0">
                <a:solidFill>
                  <a:schemeClr val="bg1"/>
                </a:solidFill>
              </a:rPr>
              <a:t>creates us, </a:t>
            </a:r>
          </a:p>
          <a:p>
            <a:r>
              <a:rPr lang="en-US" sz="2000" b="1" dirty="0">
                <a:solidFill>
                  <a:schemeClr val="bg1"/>
                </a:solidFill>
              </a:rPr>
              <a:t>redeems us, </a:t>
            </a:r>
          </a:p>
          <a:p>
            <a:r>
              <a:rPr lang="en-US" sz="2000" b="1" dirty="0">
                <a:solidFill>
                  <a:schemeClr val="bg1"/>
                </a:solidFill>
              </a:rPr>
              <a:t>and empowers us. </a:t>
            </a:r>
          </a:p>
          <a:p>
            <a:r>
              <a:rPr lang="en-US" sz="2000" b="1" dirty="0">
                <a:solidFill>
                  <a:schemeClr val="bg1"/>
                </a:solidFill>
              </a:rPr>
              <a:t>Amen.</a:t>
            </a:r>
          </a:p>
        </p:txBody>
      </p:sp>
      <p:sp>
        <p:nvSpPr>
          <p:cNvPr id="7" name="TextBox 6">
            <a:extLst>
              <a:ext uri="{FF2B5EF4-FFF2-40B4-BE49-F238E27FC236}">
                <a16:creationId xmlns:a16="http://schemas.microsoft.com/office/drawing/2014/main" xmlns="" id="{71D16217-DF3F-4648-8E79-3920A89F357D}"/>
              </a:ext>
            </a:extLst>
          </p:cNvPr>
          <p:cNvSpPr txBox="1"/>
          <p:nvPr/>
        </p:nvSpPr>
        <p:spPr>
          <a:xfrm>
            <a:off x="4069976" y="6566582"/>
            <a:ext cx="5074024" cy="369332"/>
          </a:xfrm>
          <a:prstGeom prst="rect">
            <a:avLst/>
          </a:prstGeom>
          <a:noFill/>
        </p:spPr>
        <p:txBody>
          <a:bodyPr wrap="square" rtlCol="0">
            <a:spAutoFit/>
          </a:bodyPr>
          <a:lstStyle/>
          <a:p>
            <a:r>
              <a:rPr lang="en-US" sz="1400" dirty="0">
                <a:solidFill>
                  <a:schemeClr val="bg1"/>
                </a:solidFill>
              </a:rPr>
              <a:t>Rev. Dr. Suzanne Wenonah Duchesne, permission to use by request.</a:t>
            </a:r>
            <a:r>
              <a:rPr lang="en-US" dirty="0">
                <a:solidFill>
                  <a:schemeClr val="bg1"/>
                </a:solidFill>
              </a:rPr>
              <a:t> </a:t>
            </a:r>
          </a:p>
        </p:txBody>
      </p:sp>
    </p:spTree>
    <p:extLst>
      <p:ext uri="{BB962C8B-B14F-4D97-AF65-F5344CB8AC3E}">
        <p14:creationId xmlns:p14="http://schemas.microsoft.com/office/powerpoint/2010/main" val="22123249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 </a:t>
            </a:r>
            <a:br>
              <a:rPr lang="en-US" b="1" i="1" dirty="0"/>
            </a:br>
            <a:r>
              <a:rPr lang="en-US" b="1" i="1" dirty="0"/>
              <a:t> Conversation</a:t>
            </a:r>
            <a:endParaRPr lang="en-US" dirty="0"/>
          </a:p>
        </p:txBody>
      </p:sp>
      <p:pic>
        <p:nvPicPr>
          <p:cNvPr id="4" name="Picture 3" descr="C:\Users\Verna\AppData\Local\Microsoft\Windows\Temporary Internet Files\Content.Outlook\50NAXHL1\CONAM LOGO-EP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457200"/>
            <a:ext cx="979170" cy="1388745"/>
          </a:xfrm>
          <a:prstGeom prst="rect">
            <a:avLst/>
          </a:prstGeom>
          <a:noFill/>
          <a:ln>
            <a:noFill/>
          </a:ln>
        </p:spPr>
      </p:pic>
      <p:pic>
        <p:nvPicPr>
          <p:cNvPr id="5" name="Content Placeholder 4" descr="Dignity: of Earth &amp; Sky | Travel South Dakota"/>
          <p:cNvPicPr>
            <a:picLocks noGrp="1"/>
          </p:cNvPicPr>
          <p:nvPr>
            <p:ph idx="1"/>
          </p:nvPr>
        </p:nvPicPr>
        <p:blipFill rotWithShape="1">
          <a:blip r:embed="rId4" cstate="print">
            <a:extLst>
              <a:ext uri="{28A0092B-C50C-407E-A947-70E740481C1C}">
                <a14:useLocalDpi xmlns:a14="http://schemas.microsoft.com/office/drawing/2010/main" val="0"/>
              </a:ext>
            </a:extLst>
          </a:blip>
          <a:srcRect l="16507"/>
          <a:stretch/>
        </p:blipFill>
        <p:spPr bwMode="auto">
          <a:xfrm>
            <a:off x="0" y="1600200"/>
            <a:ext cx="9143999" cy="5257800"/>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4876800" y="2828836"/>
            <a:ext cx="3429000" cy="2554545"/>
          </a:xfrm>
          <a:prstGeom prst="rect">
            <a:avLst/>
          </a:prstGeom>
        </p:spPr>
        <p:txBody>
          <a:bodyPr wrap="square">
            <a:spAutoFit/>
          </a:bodyPr>
          <a:lstStyle/>
          <a:p>
            <a:pPr algn="r"/>
            <a:r>
              <a:rPr lang="en-US" sz="3200" b="1" dirty="0"/>
              <a:t>HIDDEN FIGURES:</a:t>
            </a:r>
            <a:endParaRPr lang="en-US" sz="3200" dirty="0"/>
          </a:p>
          <a:p>
            <a:pPr algn="r"/>
            <a:r>
              <a:rPr lang="en-US" sz="3200" b="1" dirty="0"/>
              <a:t> </a:t>
            </a:r>
            <a:endParaRPr lang="en-US" sz="3200" dirty="0"/>
          </a:p>
          <a:p>
            <a:pPr algn="r"/>
            <a:r>
              <a:rPr lang="en-US" sz="3200" b="1" dirty="0"/>
              <a:t>OUTSTANDING</a:t>
            </a:r>
            <a:endParaRPr lang="en-US" sz="3200" dirty="0"/>
          </a:p>
          <a:p>
            <a:pPr algn="r"/>
            <a:r>
              <a:rPr lang="en-US" sz="3200" b="1" dirty="0"/>
              <a:t>NATIVE AMERICAN WOMEN</a:t>
            </a:r>
            <a:endParaRPr lang="en-US" sz="3200" dirty="0"/>
          </a:p>
        </p:txBody>
      </p:sp>
    </p:spTree>
    <p:extLst>
      <p:ext uri="{BB962C8B-B14F-4D97-AF65-F5344CB8AC3E}">
        <p14:creationId xmlns:p14="http://schemas.microsoft.com/office/powerpoint/2010/main" val="1693706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 </a:t>
            </a:r>
            <a:br>
              <a:rPr lang="en-US" b="1" i="1" dirty="0"/>
            </a:br>
            <a:r>
              <a:rPr lang="en-US" b="1" i="1" dirty="0"/>
              <a:t> EPA </a:t>
            </a:r>
            <a:r>
              <a:rPr lang="en-US" b="1" i="1" dirty="0" err="1"/>
              <a:t>CoNAM</a:t>
            </a:r>
            <a:r>
              <a:rPr lang="en-US" b="1" i="1" dirty="0"/>
              <a:t> PRESENTS</a:t>
            </a:r>
            <a:endParaRPr lang="en-US" dirty="0"/>
          </a:p>
        </p:txBody>
      </p:sp>
      <p:pic>
        <p:nvPicPr>
          <p:cNvPr id="4" name="Picture 3" descr="C:\Users\Verna\AppData\Local\Microsoft\Windows\Temporary Internet Files\Content.Outlook\50NAXHL1\CONAM LOGO-EP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457200"/>
            <a:ext cx="979170" cy="1388745"/>
          </a:xfrm>
          <a:prstGeom prst="rect">
            <a:avLst/>
          </a:prstGeom>
          <a:noFill/>
          <a:ln>
            <a:noFill/>
          </a:ln>
        </p:spPr>
      </p:pic>
      <p:pic>
        <p:nvPicPr>
          <p:cNvPr id="5" name="Content Placeholder 4" descr="Dignity: of Earth &amp; Sky | Travel South Dakota"/>
          <p:cNvPicPr>
            <a:picLocks noGrp="1"/>
          </p:cNvPicPr>
          <p:nvPr>
            <p:ph idx="1"/>
          </p:nvPr>
        </p:nvPicPr>
        <p:blipFill rotWithShape="1">
          <a:blip r:embed="rId4" cstate="print">
            <a:extLst>
              <a:ext uri="{28A0092B-C50C-407E-A947-70E740481C1C}">
                <a14:useLocalDpi xmlns:a14="http://schemas.microsoft.com/office/drawing/2010/main" val="0"/>
              </a:ext>
            </a:extLst>
          </a:blip>
          <a:srcRect l="16507"/>
          <a:stretch/>
        </p:blipFill>
        <p:spPr bwMode="auto">
          <a:xfrm>
            <a:off x="0" y="1600200"/>
            <a:ext cx="9143999" cy="5257800"/>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4876800" y="2828836"/>
            <a:ext cx="3429000" cy="2554545"/>
          </a:xfrm>
          <a:prstGeom prst="rect">
            <a:avLst/>
          </a:prstGeom>
        </p:spPr>
        <p:txBody>
          <a:bodyPr wrap="square">
            <a:spAutoFit/>
          </a:bodyPr>
          <a:lstStyle/>
          <a:p>
            <a:pPr algn="r"/>
            <a:r>
              <a:rPr lang="en-US" sz="3200" b="1" dirty="0"/>
              <a:t>HIDDEN FIGURES:</a:t>
            </a:r>
            <a:endParaRPr lang="en-US" sz="3200" dirty="0"/>
          </a:p>
          <a:p>
            <a:pPr algn="r"/>
            <a:r>
              <a:rPr lang="en-US" sz="3200" b="1" dirty="0"/>
              <a:t> </a:t>
            </a:r>
            <a:endParaRPr lang="en-US" sz="3200" dirty="0"/>
          </a:p>
          <a:p>
            <a:pPr algn="r"/>
            <a:r>
              <a:rPr lang="en-US" sz="3200" b="1" dirty="0"/>
              <a:t>OUTSTANDING</a:t>
            </a:r>
            <a:endParaRPr lang="en-US" sz="3200" dirty="0"/>
          </a:p>
          <a:p>
            <a:pPr algn="r"/>
            <a:r>
              <a:rPr lang="en-US" sz="3200" b="1" dirty="0"/>
              <a:t>NATIVE AMERICAN WOMEN</a:t>
            </a:r>
            <a:endParaRPr lang="en-US" sz="3200" dirty="0"/>
          </a:p>
        </p:txBody>
      </p:sp>
      <p:sp>
        <p:nvSpPr>
          <p:cNvPr id="7" name="TextBox 6">
            <a:extLst>
              <a:ext uri="{FF2B5EF4-FFF2-40B4-BE49-F238E27FC236}">
                <a16:creationId xmlns:a16="http://schemas.microsoft.com/office/drawing/2014/main" xmlns="" id="{71D16217-DF3F-4648-8E79-3920A89F357D}"/>
              </a:ext>
            </a:extLst>
          </p:cNvPr>
          <p:cNvSpPr txBox="1"/>
          <p:nvPr/>
        </p:nvSpPr>
        <p:spPr>
          <a:xfrm>
            <a:off x="3973722" y="5991147"/>
            <a:ext cx="5074024" cy="584775"/>
          </a:xfrm>
          <a:prstGeom prst="rect">
            <a:avLst/>
          </a:prstGeom>
          <a:noFill/>
        </p:spPr>
        <p:txBody>
          <a:bodyPr wrap="square" rtlCol="0">
            <a:spAutoFit/>
          </a:bodyPr>
          <a:lstStyle/>
          <a:p>
            <a:r>
              <a:rPr lang="en-US" sz="1400" dirty="0" smtClean="0">
                <a:solidFill>
                  <a:schemeClr val="bg1"/>
                </a:solidFill>
              </a:rPr>
              <a:t>Researched &amp; Written by Verna </a:t>
            </a:r>
            <a:r>
              <a:rPr lang="en-US" sz="1400" dirty="0" err="1" smtClean="0">
                <a:solidFill>
                  <a:schemeClr val="bg1"/>
                </a:solidFill>
              </a:rPr>
              <a:t>Colliver</a:t>
            </a:r>
            <a:r>
              <a:rPr lang="en-US" sz="1400" dirty="0" smtClean="0">
                <a:solidFill>
                  <a:schemeClr val="bg1"/>
                </a:solidFill>
              </a:rPr>
              <a:t>, Sherry Wack, and Sandi Cianciulli</a:t>
            </a:r>
            <a:r>
              <a:rPr lang="en-US" sz="1400" dirty="0" smtClean="0">
                <a:solidFill>
                  <a:schemeClr val="bg1"/>
                </a:solidFill>
              </a:rPr>
              <a:t>, </a:t>
            </a:r>
            <a:r>
              <a:rPr lang="en-US" sz="1400" dirty="0">
                <a:solidFill>
                  <a:schemeClr val="bg1"/>
                </a:solidFill>
              </a:rPr>
              <a:t>permission to use by request.</a:t>
            </a:r>
            <a:r>
              <a:rPr lang="en-US" dirty="0">
                <a:solidFill>
                  <a:schemeClr val="bg1"/>
                </a:solidFill>
              </a:rPr>
              <a:t> </a:t>
            </a:r>
          </a:p>
        </p:txBody>
      </p:sp>
    </p:spTree>
    <p:extLst>
      <p:ext uri="{BB962C8B-B14F-4D97-AF65-F5344CB8AC3E}">
        <p14:creationId xmlns:p14="http://schemas.microsoft.com/office/powerpoint/2010/main" val="5559852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dian Feathers | Designs Indian Feathers Connected With Ornaments ..."/>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9050" y="819943"/>
            <a:ext cx="4114800" cy="3998913"/>
          </a:xfrm>
          <a:prstGeom prst="rect">
            <a:avLst/>
          </a:prstGeom>
          <a:noFill/>
          <a:ln>
            <a:noFill/>
          </a:ln>
        </p:spPr>
      </p:pic>
      <p:sp>
        <p:nvSpPr>
          <p:cNvPr id="2" name="Title 1"/>
          <p:cNvSpPr>
            <a:spLocks noGrp="1"/>
          </p:cNvSpPr>
          <p:nvPr>
            <p:ph type="ctrTitle"/>
          </p:nvPr>
        </p:nvSpPr>
        <p:spPr>
          <a:xfrm>
            <a:off x="685800" y="457200"/>
            <a:ext cx="7772400" cy="3143251"/>
          </a:xfrm>
        </p:spPr>
        <p:txBody>
          <a:bodyPr>
            <a:normAutofit/>
          </a:bodyPr>
          <a:lstStyle/>
          <a:p>
            <a:pPr algn="l"/>
            <a:r>
              <a:rPr lang="en-US" b="1" i="1" dirty="0">
                <a:solidFill>
                  <a:schemeClr val="tx1"/>
                </a:solidFill>
              </a:rPr>
              <a:t>		    </a:t>
            </a:r>
            <a:r>
              <a:rPr lang="en-US" sz="3600" b="1" i="1" dirty="0">
                <a:solidFill>
                  <a:schemeClr val="tx1"/>
                </a:solidFill>
              </a:rPr>
              <a:t>Outstanding women 				     activists and advocates 			     fighting for justice and 			     fairness</a:t>
            </a:r>
            <a:endParaRPr lang="en-US" sz="3600" dirty="0">
              <a:solidFill>
                <a:schemeClr val="tx1"/>
              </a:solidFill>
            </a:endParaRPr>
          </a:p>
        </p:txBody>
      </p:sp>
      <p:pic>
        <p:nvPicPr>
          <p:cNvPr id="5" name="Picture 4" descr="New 50ft statue &quot;Dignity&quot; that just went up in South Dakota : pics ..."/>
          <p:cNvPicPr/>
          <p:nvPr/>
        </p:nvPicPr>
        <p:blipFill>
          <a:blip r:embed="rId5" cstate="print">
            <a:extLst>
              <a:ext uri="{BEBA8EAE-BF5A-486C-A8C5-ECC9F3942E4B}">
                <a14:imgProps xmlns:a14="http://schemas.microsoft.com/office/drawing/2010/main">
                  <a14:imgLayer r:embed="rId6">
                    <a14:imgEffect>
                      <a14:backgroundRemoval t="10104" b="90104" l="10000" r="90000">
                        <a14:foregroundMark x1="62639" y1="80417" x2="62639" y2="80417"/>
                        <a14:backgroundMark x1="49167" y1="75417" x2="60278" y2="75417"/>
                        <a14:backgroundMark x1="55556" y1="70729" x2="53611" y2="71458"/>
                        <a14:backgroundMark x1="50556" y1="73229" x2="61944" y2="90208"/>
                        <a14:backgroundMark x1="71528" y1="89063" x2="76667" y2="67813"/>
                        <a14:backgroundMark x1="75833" y1="70313" x2="73333" y2="70208"/>
                        <a14:backgroundMark x1="76667" y1="67813" x2="65833" y2="68229"/>
                        <a14:backgroundMark x1="65833" y1="68229" x2="52639" y2="72083"/>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2819400"/>
            <a:ext cx="3143250" cy="4042921"/>
          </a:xfrm>
          <a:prstGeom prst="rect">
            <a:avLst/>
          </a:prstGeom>
          <a:noFill/>
          <a:ln>
            <a:noFill/>
          </a:ln>
        </p:spPr>
      </p:pic>
    </p:spTree>
    <p:extLst>
      <p:ext uri="{BB962C8B-B14F-4D97-AF65-F5344CB8AC3E}">
        <p14:creationId xmlns:p14="http://schemas.microsoft.com/office/powerpoint/2010/main" val="1433821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normAutofit fontScale="90000"/>
          </a:bodyPr>
          <a:lstStyle/>
          <a:p>
            <a:r>
              <a:rPr lang="en-US" sz="4000" b="1" dirty="0"/>
              <a:t>Gertrude Simmons </a:t>
            </a:r>
            <a:r>
              <a:rPr lang="en-US" sz="4000" b="1" dirty="0" err="1"/>
              <a:t>Bonnin</a:t>
            </a:r>
            <a:r>
              <a:rPr lang="en-US" sz="4000" dirty="0"/>
              <a:t/>
            </a:r>
            <a:br>
              <a:rPr lang="en-US" sz="4000" dirty="0"/>
            </a:br>
            <a:r>
              <a:rPr lang="en-US" sz="3100" b="1" dirty="0"/>
              <a:t>Yankton Sioux  (1876-1938)</a:t>
            </a:r>
            <a:br>
              <a:rPr lang="en-US" sz="3100" b="1" dirty="0"/>
            </a:br>
            <a:r>
              <a:rPr lang="en-US" sz="3100" b="1" dirty="0"/>
              <a:t>Traditional name:  </a:t>
            </a:r>
            <a:r>
              <a:rPr lang="en-US" sz="3100" b="1" dirty="0" err="1"/>
              <a:t>Zitkala</a:t>
            </a:r>
            <a:r>
              <a:rPr lang="en-US" sz="3100" b="1" dirty="0"/>
              <a:t> Sa = “Red Bird”</a:t>
            </a:r>
            <a:r>
              <a:rPr lang="en-US" sz="3100" dirty="0"/>
              <a:t/>
            </a:r>
            <a:br>
              <a:rPr lang="en-US" sz="3100" dirty="0"/>
            </a:br>
            <a:endParaRPr lang="en-US" dirty="0"/>
          </a:p>
        </p:txBody>
      </p:sp>
      <p:sp>
        <p:nvSpPr>
          <p:cNvPr id="3" name="Content Placeholder 2"/>
          <p:cNvSpPr>
            <a:spLocks noGrp="1"/>
          </p:cNvSpPr>
          <p:nvPr>
            <p:ph idx="1"/>
          </p:nvPr>
        </p:nvSpPr>
        <p:spPr/>
        <p:txBody>
          <a:bodyPr>
            <a:normAutofit/>
          </a:bodyPr>
          <a:lstStyle/>
          <a:p>
            <a:pPr lvl="0"/>
            <a:r>
              <a:rPr lang="en-US" sz="2000" b="1" dirty="0"/>
              <a:t>First Native American to write an opera</a:t>
            </a:r>
          </a:p>
          <a:p>
            <a:pPr lvl="0"/>
            <a:r>
              <a:rPr lang="en-US" sz="2000" b="1" dirty="0"/>
              <a:t>Concert Violinist</a:t>
            </a:r>
          </a:p>
          <a:p>
            <a:pPr lvl="0"/>
            <a:r>
              <a:rPr lang="en-US" sz="2000" b="1" dirty="0"/>
              <a:t>Her writings strongly criticized forced assimilation</a:t>
            </a:r>
          </a:p>
          <a:p>
            <a:pPr lvl="0"/>
            <a:r>
              <a:rPr lang="en-US" sz="2000" b="1" dirty="0"/>
              <a:t>Secretary of the Society of American Indians </a:t>
            </a:r>
          </a:p>
          <a:p>
            <a:pPr marL="0" lvl="0" indent="0">
              <a:buNone/>
            </a:pPr>
            <a:r>
              <a:rPr lang="en-US" sz="2000" b="1" dirty="0"/>
              <a:t>      and editor of the American Indian Magazine</a:t>
            </a:r>
          </a:p>
          <a:p>
            <a:pPr lvl="0"/>
            <a:r>
              <a:rPr lang="en-US" sz="2000" b="1" dirty="0"/>
              <a:t>Founded the National Council of American Indians </a:t>
            </a:r>
          </a:p>
        </p:txBody>
      </p:sp>
      <p:pic>
        <p:nvPicPr>
          <p:cNvPr id="4" name="Picture 3" descr="GS Bonnin PHOTO"/>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009775"/>
            <a:ext cx="2667000" cy="3505200"/>
          </a:xfrm>
          <a:prstGeom prst="rect">
            <a:avLst/>
          </a:prstGeom>
          <a:noFill/>
          <a:ln>
            <a:noFill/>
          </a:ln>
        </p:spPr>
      </p:pic>
      <p:pic>
        <p:nvPicPr>
          <p:cNvPr id="5" name="Picture 4" descr="https://www.minneapolisfed.org/~/media/images/community/indian-country/blog/2018-03/zitkala-sa.jpg?w=448&amp;la=en"/>
          <p:cNvPicPr/>
          <p:nvPr/>
        </p:nvPicPr>
        <p:blipFill>
          <a:blip r:embed="rId4">
            <a:extLst>
              <a:ext uri="{28A0092B-C50C-407E-A947-70E740481C1C}">
                <a14:useLocalDpi xmlns:a14="http://schemas.microsoft.com/office/drawing/2010/main" val="0"/>
              </a:ext>
            </a:extLst>
          </a:blip>
          <a:srcRect/>
          <a:stretch>
            <a:fillRect/>
          </a:stretch>
        </p:blipFill>
        <p:spPr bwMode="auto">
          <a:xfrm>
            <a:off x="838200" y="3810000"/>
            <a:ext cx="2167255" cy="2941320"/>
          </a:xfrm>
          <a:prstGeom prst="rect">
            <a:avLst/>
          </a:prstGeom>
          <a:noFill/>
          <a:ln>
            <a:noFill/>
          </a:ln>
        </p:spPr>
      </p:pic>
      <p:pic>
        <p:nvPicPr>
          <p:cNvPr id="6" name="Picture 5" descr="https://marlenamyl.es/wp-content/uploads/2019/05/web.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3810000"/>
            <a:ext cx="2368550" cy="2941320"/>
          </a:xfrm>
          <a:prstGeom prst="rect">
            <a:avLst/>
          </a:prstGeom>
          <a:noFill/>
          <a:ln>
            <a:noFill/>
          </a:ln>
        </p:spPr>
      </p:pic>
    </p:spTree>
    <p:extLst>
      <p:ext uri="{BB962C8B-B14F-4D97-AF65-F5344CB8AC3E}">
        <p14:creationId xmlns:p14="http://schemas.microsoft.com/office/powerpoint/2010/main" val="3616276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8925</TotalTime>
  <Words>7910</Words>
  <Application>Microsoft Macintosh PowerPoint</Application>
  <PresentationFormat>On-screen Show (4:3)</PresentationFormat>
  <Paragraphs>556</Paragraphs>
  <Slides>60</Slides>
  <Notes>55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60</vt:i4>
      </vt:variant>
    </vt:vector>
  </HeadingPairs>
  <TitlesOfParts>
    <vt:vector size="63" baseType="lpstr">
      <vt:lpstr>Arial</vt:lpstr>
      <vt:lpstr>Calibri</vt:lpstr>
      <vt:lpstr>Office Theme</vt:lpstr>
      <vt:lpstr>   EPA CoNAM PRESENTS</vt:lpstr>
      <vt:lpstr>Opening Prayer</vt:lpstr>
      <vt:lpstr>Opening Prayer</vt:lpstr>
      <vt:lpstr>Opening Prayer</vt:lpstr>
      <vt:lpstr>Opening Prayer</vt:lpstr>
      <vt:lpstr>Opening Prayer</vt:lpstr>
      <vt:lpstr>   EPA CoNAM PRESENTS</vt:lpstr>
      <vt:lpstr>      Outstanding women          activists and advocates         fighting for justice and         fairness</vt:lpstr>
      <vt:lpstr>Gertrude Simmons Bonnin Yankton Sioux  (1876-1938) Traditional name:  Zitkala Sa = “Red Bird” </vt:lpstr>
      <vt:lpstr>"Zitkala-Sa of the Sioux Nation" </vt:lpstr>
      <vt:lpstr>LaDonna Harris Comanche  (1931-   )</vt:lpstr>
      <vt:lpstr>“More than a Senator’s wife”</vt:lpstr>
      <vt:lpstr>Eliza Burton ‘‘Lyda’’ Conley   Wyandot Nation (1869-1946)  </vt:lpstr>
      <vt:lpstr>“Trespass at Your Peril!” A heroic fight to protect the graves of their ancestors.             Three sisters will not give up their case. They keep vigil to protect the cemetery in a small shed, named Fort Conley.</vt:lpstr>
      <vt:lpstr>Lucy Friedlander Covington Colville Federated Tribes (1910-1982)</vt:lpstr>
      <vt:lpstr>Lucy Leads the Fight "Termination is something no Indian should ever dream about ... It's giving up all your Indian heritage ... It's giving your eagle feather away"</vt:lpstr>
      <vt:lpstr>Elizabeth Peratrovich Tlingit  (1911-1958) </vt:lpstr>
      <vt:lpstr>“Fighter in Velvet Gloves”</vt:lpstr>
      <vt:lpstr>Elouise Pepion Cobell Blackfeet Nation (1945-2011) “Yellow Bird Woman”</vt:lpstr>
      <vt:lpstr>  "If someone tells me something can't be done, I get so mad I just have to do it." Elouise Cobell </vt:lpstr>
      <vt:lpstr>   Outstanding women in     education, broadcasting,    and publishing</vt:lpstr>
      <vt:lpstr>Sarah Winnemucca Hopkins</vt:lpstr>
      <vt:lpstr>                  She took her fight to Washington D. C., meeting the President and Interior Secretary  Her statue stands in the National  Statuary Hall Collection in the  U. S. Capitol</vt:lpstr>
      <vt:lpstr>          Annie Dodge Wauneka   Navajo  (1910-1997) “Legendary Mother of the Navajo” </vt:lpstr>
      <vt:lpstr>First Native American to receive the Presidential Medal of Freedom </vt:lpstr>
      <vt:lpstr>Esther Martinez   Tewa (1912-2006) P’oe Tsawa – “Blue Water” </vt:lpstr>
      <vt:lpstr>Esther Martinez Native American Languages Preservation Act </vt:lpstr>
      <vt:lpstr>Angel DeCora Winnebago (1871-1919) Traditional name:  Hinook-Mahiwi-Kilinaka – “Fleecy Cloud Floating in Place” or “Woman Coming on the Clouds in Glory” i. e. “Angel” </vt:lpstr>
      <vt:lpstr>Artist, educator, and advocate</vt:lpstr>
      <vt:lpstr>Outstanding in the field of  engineering, research,  biology, medicine</vt:lpstr>
      <vt:lpstr>Mary Golda Ross Cherokee Nation (1908-2008) </vt:lpstr>
      <vt:lpstr>She Reached for the Stars </vt:lpstr>
      <vt:lpstr>Floy Agnes “Aggie” Lee Santa Clara Pueblo  (1922-2018) </vt:lpstr>
      <vt:lpstr>From The Manhattan Project to STEM Education </vt:lpstr>
      <vt:lpstr>Isabella Kauakea Yau Yung Aiona Abbott Native Hawaiian (1919-2010) Kauakea = “white rain of Hana” </vt:lpstr>
      <vt:lpstr>“First Lady of Limu”</vt:lpstr>
      <vt:lpstr>PowerPoint Presentation</vt:lpstr>
      <vt:lpstr>Buffy Sainte-Marie Cree  (1941-     )</vt:lpstr>
      <vt:lpstr>“A potent voice and creative force”</vt:lpstr>
      <vt:lpstr>Maria Tall Chief  Osage  (1925 – 2013) </vt:lpstr>
      <vt:lpstr>“Woman of the Year”</vt:lpstr>
      <vt:lpstr>             Outstanding women    in leadership roles    and government</vt:lpstr>
      <vt:lpstr>U. S. Rep. Debra Haaland  Laguna Pueblo (1960-         ) </vt:lpstr>
      <vt:lpstr>“Standing with Standing Rock”</vt:lpstr>
      <vt:lpstr>Rep. Sharice L. Davids  Ho-Chunk Nation of Wisconsin  (1980-   )  </vt:lpstr>
      <vt:lpstr>From Martial Arts to Politics </vt:lpstr>
      <vt:lpstr>Ada Deer Menominee (1935-   ) </vt:lpstr>
      <vt:lpstr>“One person can make a difference”</vt:lpstr>
      <vt:lpstr>          Outstanding women    faithfully serving    in the military</vt:lpstr>
      <vt:lpstr>Pvt. Minnie Spotted Wolf  Blackfeet  (1923-1988) </vt:lpstr>
      <vt:lpstr>From ranch to Marine Corps</vt:lpstr>
      <vt:lpstr>Lori Ann Piestawa Hopi (1981 – 2003) Hopi name Qötsa-Hon-Mana = White Bear Girl </vt:lpstr>
      <vt:lpstr>Purple Heart and Prisoner of War Medal</vt:lpstr>
      <vt:lpstr>            Outstanding United     Methodist women</vt:lpstr>
      <vt:lpstr>Anita Phillips Keetoowah and Cherokee   </vt:lpstr>
      <vt:lpstr>“On This Spirit Walk”</vt:lpstr>
      <vt:lpstr>Anne Marshall Muscogee (Creek) </vt:lpstr>
      <vt:lpstr>Call to Action</vt:lpstr>
      <vt:lpstr>Like Dignity, the statue that honors all Native women as she stands tall in South Dakota, these women stand tall.  May their tenacity, determination, and spirit inspire you to learn more.  EPA CoNAM </vt:lpstr>
      <vt:lpstr>   Conversation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Outstanding writers, educators, tribal council leaders, broadcasters and more . . .</dc:title>
  <dc:creator>Verna</dc:creator>
  <cp:lastModifiedBy>suzanne duchesne</cp:lastModifiedBy>
  <cp:revision>269</cp:revision>
  <dcterms:created xsi:type="dcterms:W3CDTF">2020-04-06T18:55:45Z</dcterms:created>
  <dcterms:modified xsi:type="dcterms:W3CDTF">2020-05-19T02:23:01Z</dcterms:modified>
</cp:coreProperties>
</file>